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7" r:id="rId5"/>
  </p:sldMasterIdLst>
  <p:notesMasterIdLst>
    <p:notesMasterId r:id="rId46"/>
  </p:notesMasterIdLst>
  <p:handoutMasterIdLst>
    <p:handoutMasterId r:id="rId47"/>
  </p:handoutMasterIdLst>
  <p:sldIdLst>
    <p:sldId id="256" r:id="rId6"/>
    <p:sldId id="299" r:id="rId7"/>
    <p:sldId id="310" r:id="rId8"/>
    <p:sldId id="266" r:id="rId9"/>
    <p:sldId id="309" r:id="rId10"/>
    <p:sldId id="271" r:id="rId11"/>
    <p:sldId id="320" r:id="rId12"/>
    <p:sldId id="314" r:id="rId13"/>
    <p:sldId id="321" r:id="rId14"/>
    <p:sldId id="348" r:id="rId15"/>
    <p:sldId id="322" r:id="rId16"/>
    <p:sldId id="315" r:id="rId17"/>
    <p:sldId id="318" r:id="rId18"/>
    <p:sldId id="316" r:id="rId19"/>
    <p:sldId id="323" r:id="rId20"/>
    <p:sldId id="324" r:id="rId21"/>
    <p:sldId id="325" r:id="rId22"/>
    <p:sldId id="311" r:id="rId23"/>
    <p:sldId id="317" r:id="rId24"/>
    <p:sldId id="274" r:id="rId25"/>
    <p:sldId id="328" r:id="rId26"/>
    <p:sldId id="305" r:id="rId27"/>
    <p:sldId id="331" r:id="rId28"/>
    <p:sldId id="288" r:id="rId29"/>
    <p:sldId id="295" r:id="rId30"/>
    <p:sldId id="284" r:id="rId31"/>
    <p:sldId id="337" r:id="rId32"/>
    <p:sldId id="333" r:id="rId33"/>
    <p:sldId id="334" r:id="rId34"/>
    <p:sldId id="335" r:id="rId35"/>
    <p:sldId id="336" r:id="rId36"/>
    <p:sldId id="338" r:id="rId37"/>
    <p:sldId id="344" r:id="rId38"/>
    <p:sldId id="345" r:id="rId39"/>
    <p:sldId id="346" r:id="rId40"/>
    <p:sldId id="340" r:id="rId41"/>
    <p:sldId id="347" r:id="rId42"/>
    <p:sldId id="341" r:id="rId43"/>
    <p:sldId id="258" r:id="rId44"/>
    <p:sldId id="259" r:id="rId4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ELEORE" initials="kE" lastIdx="1" clrIdx="0">
    <p:extLst>
      <p:ext uri="{19B8F6BF-5375-455C-9EA6-DF929625EA0E}">
        <p15:presenceInfo xmlns:p15="http://schemas.microsoft.com/office/powerpoint/2012/main" userId="0c966d93ef1c42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09BA"/>
    <a:srgbClr val="A45222"/>
    <a:srgbClr val="337CB7"/>
    <a:srgbClr val="A65628"/>
    <a:srgbClr val="974DA2"/>
    <a:srgbClr val="F781BF"/>
    <a:srgbClr val="FA943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108" d="100"/>
          <a:sy n="108" d="100"/>
        </p:scale>
        <p:origin x="714" y="102"/>
      </p:cViewPr>
      <p:guideLst/>
    </p:cSldViewPr>
  </p:slideViewPr>
  <p:outlineViewPr>
    <p:cViewPr>
      <p:scale>
        <a:sx n="33" d="100"/>
        <a:sy n="33" d="100"/>
      </p:scale>
      <p:origin x="0" y="-71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eor\Documents\openclassroom\Projets\P6\OC-DS-P6-Classifiez-automatiquement-des-biens-de-consommation\ancien\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Benchmark model optimal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clustered"/>
        <c:varyColors val="0"/>
        <c:ser>
          <c:idx val="0"/>
          <c:order val="0"/>
          <c:tx>
            <c:strRef>
              <c:f>Feuil1!$H$48</c:f>
              <c:strCache>
                <c:ptCount val="1"/>
                <c:pt idx="0">
                  <c:v>Training Accuracy:</c:v>
                </c:pt>
              </c:strCache>
            </c:strRef>
          </c:tx>
          <c:spPr>
            <a:solidFill>
              <a:schemeClr val="accent1"/>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Feuil1!$H$49:$H$52</c:f>
              <c:numCache>
                <c:formatCode>_(* #,##0.00_);_(* \(#,##0.00\);_(* "-"??_);_(@_)</c:formatCode>
                <c:ptCount val="4"/>
                <c:pt idx="0">
                  <c:v>1</c:v>
                </c:pt>
                <c:pt idx="1">
                  <c:v>0.99050000000000005</c:v>
                </c:pt>
                <c:pt idx="2">
                  <c:v>1</c:v>
                </c:pt>
                <c:pt idx="3">
                  <c:v>0.87939999999999996</c:v>
                </c:pt>
              </c:numCache>
            </c:numRef>
          </c:val>
          <c:extLst>
            <c:ext xmlns:c16="http://schemas.microsoft.com/office/drawing/2014/chart" uri="{C3380CC4-5D6E-409C-BE32-E72D297353CC}">
              <c16:uniqueId val="{00000000-EA04-4243-8D1D-F9DB15E20285}"/>
            </c:ext>
          </c:extLst>
        </c:ser>
        <c:ser>
          <c:idx val="1"/>
          <c:order val="1"/>
          <c:tx>
            <c:strRef>
              <c:f>Feuil1!$I$48</c:f>
              <c:strCache>
                <c:ptCount val="1"/>
                <c:pt idx="0">
                  <c:v>Validation Accuracy:</c:v>
                </c:pt>
              </c:strCache>
            </c:strRef>
          </c:tx>
          <c:spPr>
            <a:solidFill>
              <a:schemeClr val="accent3"/>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Feuil1!$I$49:$I$52</c:f>
              <c:numCache>
                <c:formatCode>_(* #,##0.00_);_(* \(#,##0.00\);_(* "-"??_);_(@_)</c:formatCode>
                <c:ptCount val="4"/>
                <c:pt idx="0">
                  <c:v>0.82379999999999998</c:v>
                </c:pt>
                <c:pt idx="1">
                  <c:v>0.3</c:v>
                </c:pt>
                <c:pt idx="2">
                  <c:v>0.82379999999999998</c:v>
                </c:pt>
                <c:pt idx="3">
                  <c:v>0.79520000000000002</c:v>
                </c:pt>
              </c:numCache>
            </c:numRef>
          </c:val>
          <c:extLst>
            <c:ext xmlns:c16="http://schemas.microsoft.com/office/drawing/2014/chart" uri="{C3380CC4-5D6E-409C-BE32-E72D297353CC}">
              <c16:uniqueId val="{00000001-EA04-4243-8D1D-F9DB15E20285}"/>
            </c:ext>
          </c:extLst>
        </c:ser>
        <c:ser>
          <c:idx val="2"/>
          <c:order val="2"/>
          <c:tx>
            <c:strRef>
              <c:f>Feuil1!$J$48</c:f>
              <c:strCache>
                <c:ptCount val="1"/>
                <c:pt idx="0">
                  <c:v>Test Accuracy:</c:v>
                </c:pt>
              </c:strCache>
            </c:strRef>
          </c:tx>
          <c:spPr>
            <a:solidFill>
              <a:schemeClr val="accent5"/>
            </a:solidFill>
            <a:ln>
              <a:noFill/>
            </a:ln>
            <a:effectLst/>
          </c:spPr>
          <c:invertIfNegative val="0"/>
          <c:dLbls>
            <c:dLbl>
              <c:idx val="1"/>
              <c:layout>
                <c:manualLayout>
                  <c:x val="-1.5734403272757035E-3"/>
                  <c:y val="0"/>
                </c:manualLayout>
              </c:layout>
              <c:tx>
                <c:rich>
                  <a:bodyPr/>
                  <a:lstStyle/>
                  <a:p>
                    <a:fld id="{3A1DC639-B7F8-43C9-B950-E1E00F66BEF5}" type="VALUE">
                      <a:rPr lang="en-US" b="1"/>
                      <a:pPr/>
                      <a:t>[VALEUR]</a:t>
                    </a:fld>
                    <a:endParaRPr lang="fr-F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357-44C8-A3B3-2D9064CC285D}"/>
                </c:ext>
              </c:extLst>
            </c:dLbl>
            <c:dLbl>
              <c:idx val="3"/>
              <c:tx>
                <c:rich>
                  <a:bodyPr/>
                  <a:lstStyle/>
                  <a:p>
                    <a:fld id="{60A7F297-D9FB-4976-B6FD-6D778A69AE94}" type="VALUE">
                      <a:rPr lang="en-US" b="1"/>
                      <a:pPr/>
                      <a:t>[VALEUR]</a:t>
                    </a:fld>
                    <a:endParaRPr lang="fr-F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357-44C8-A3B3-2D9064CC285D}"/>
                </c:ext>
              </c:extLst>
            </c:dLbl>
            <c:numFmt formatCode="0.0%" sourceLinked="0"/>
            <c:spPr>
              <a:solidFill>
                <a:schemeClr val="bg1">
                  <a:alpha val="39000"/>
                </a:schemeClr>
              </a:solidFill>
              <a:ln>
                <a:noFill/>
              </a:ln>
              <a:effectLst/>
            </c:spPr>
            <c:txPr>
              <a:bodyPr rot="0" spcFirstLastPara="1" vertOverflow="ellipsis" vert="horz" wrap="square" lIns="38100" tIns="19050" rIns="38100" bIns="19050" anchor="ctr" anchorCtr="1">
                <a:spAutoFit/>
              </a:bodyPr>
              <a:lstStyle/>
              <a:p>
                <a:pPr>
                  <a:defRPr sz="900" b="1" i="1" u="none" strike="noStrike" kern="1200" baseline="0">
                    <a:ln>
                      <a:noFill/>
                    </a:ln>
                    <a:solidFill>
                      <a:schemeClr val="tx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Feuil1!$J$49:$J$52</c:f>
              <c:numCache>
                <c:formatCode>_(* #,##0.00_);_(* \(#,##0.00\);_(* "-"??_);_(@_)</c:formatCode>
                <c:ptCount val="4"/>
                <c:pt idx="0">
                  <c:v>0.8</c:v>
                </c:pt>
                <c:pt idx="1">
                  <c:v>0.7238</c:v>
                </c:pt>
                <c:pt idx="2">
                  <c:v>0.8095</c:v>
                </c:pt>
                <c:pt idx="3">
                  <c:v>0.7762</c:v>
                </c:pt>
              </c:numCache>
            </c:numRef>
          </c:val>
          <c:extLst>
            <c:ext xmlns:c16="http://schemas.microsoft.com/office/drawing/2014/chart" uri="{C3380CC4-5D6E-409C-BE32-E72D297353CC}">
              <c16:uniqueId val="{00000002-EA04-4243-8D1D-F9DB15E20285}"/>
            </c:ext>
          </c:extLst>
        </c:ser>
        <c:ser>
          <c:idx val="3"/>
          <c:order val="3"/>
          <c:tx>
            <c:strRef>
              <c:f>Feuil1!$K$48</c:f>
              <c:strCache>
                <c:ptCount val="1"/>
                <c:pt idx="0">
                  <c:v>Temps d'execution normalisé</c:v>
                </c:pt>
              </c:strCache>
            </c:strRef>
          </c:tx>
          <c:spPr>
            <a:solidFill>
              <a:schemeClr val="accent1">
                <a:lumMod val="60000"/>
              </a:schemeClr>
            </a:solidFill>
            <a:ln>
              <a:noFill/>
            </a:ln>
            <a:effectLst/>
          </c:spPr>
          <c:invertIfNegative val="0"/>
          <c:cat>
            <c:strRef>
              <c:f>Feuil1!$G$49:$G$52</c:f>
              <c:strCache>
                <c:ptCount val="4"/>
                <c:pt idx="0">
                  <c:v>Approche préparation initiale des images</c:v>
                </c:pt>
                <c:pt idx="1">
                  <c:v>Approche ImageDatagenerator avec data augmentation</c:v>
                </c:pt>
                <c:pt idx="2">
                  <c:v>Approche nouvelle par Dataset sans data augmentation</c:v>
                </c:pt>
                <c:pt idx="3">
                  <c:v>Approche nouvelle par Dataset avec data augmentation intégrée au modèle</c:v>
                </c:pt>
              </c:strCache>
            </c:strRef>
          </c:cat>
          <c:val>
            <c:numRef>
              <c:f>Feuil1!$K$49:$K$52</c:f>
              <c:numCache>
                <c:formatCode>0%</c:formatCode>
                <c:ptCount val="4"/>
                <c:pt idx="0">
                  <c:v>0.4952380952380952</c:v>
                </c:pt>
                <c:pt idx="1">
                  <c:v>1</c:v>
                </c:pt>
                <c:pt idx="2">
                  <c:v>0.50793650793650791</c:v>
                </c:pt>
                <c:pt idx="3">
                  <c:v>0.79999999999999993</c:v>
                </c:pt>
              </c:numCache>
            </c:numRef>
          </c:val>
          <c:extLst>
            <c:ext xmlns:c16="http://schemas.microsoft.com/office/drawing/2014/chart" uri="{C3380CC4-5D6E-409C-BE32-E72D297353CC}">
              <c16:uniqueId val="{00000003-EA04-4243-8D1D-F9DB15E20285}"/>
            </c:ext>
          </c:extLst>
        </c:ser>
        <c:dLbls>
          <c:showLegendKey val="0"/>
          <c:showVal val="0"/>
          <c:showCatName val="0"/>
          <c:showSerName val="0"/>
          <c:showPercent val="0"/>
          <c:showBubbleSize val="0"/>
        </c:dLbls>
        <c:gapWidth val="182"/>
        <c:axId val="1774949631"/>
        <c:axId val="1774950111"/>
      </c:barChart>
      <c:catAx>
        <c:axId val="1774949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74950111"/>
        <c:crosses val="autoZero"/>
        <c:auto val="1"/>
        <c:lblAlgn val="ctr"/>
        <c:lblOffset val="100"/>
        <c:noMultiLvlLbl val="0"/>
      </c:catAx>
      <c:valAx>
        <c:axId val="1774950111"/>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774949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081C1CD-3FA7-4210-8F69-C59CF87EAA09}" type="datetime1">
              <a:rPr lang="fr-FR" smtClean="0"/>
              <a:t>05/05/2023</a:t>
            </a:fld>
            <a:endParaRPr lang="fr-FR" dirty="0"/>
          </a:p>
        </p:txBody>
      </p:sp>
      <p:sp>
        <p:nvSpPr>
          <p:cNvPr id="4" name="Espace réservé du pied de page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fr-FR" smtClean="0"/>
              <a:t>‹N°›</a:t>
            </a:fld>
            <a:endParaRPr lang="fr-FR"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EB60272-9F55-422E-8E02-6AFF33006242}" type="datetime1">
              <a:rPr lang="fr-FR" smtClean="0"/>
              <a:t>05/05/2023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fr-FR" smtClean="0"/>
              <a:t>‹N°›</a:t>
            </a:fld>
            <a:endParaRPr lang="fr-FR"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a:t>
            </a:fld>
            <a:endParaRPr lang="fr-FR" dirty="0"/>
          </a:p>
        </p:txBody>
      </p:sp>
      <p:sp>
        <p:nvSpPr>
          <p:cNvPr id="5" name="Espace réservé de la date 4">
            <a:extLst>
              <a:ext uri="{FF2B5EF4-FFF2-40B4-BE49-F238E27FC236}">
                <a16:creationId xmlns:a16="http://schemas.microsoft.com/office/drawing/2014/main" id="{026D4909-3A23-4DB9-85AB-5DC981DC09C5}"/>
              </a:ext>
            </a:extLst>
          </p:cNvPr>
          <p:cNvSpPr>
            <a:spLocks noGrp="1"/>
          </p:cNvSpPr>
          <p:nvPr>
            <p:ph type="dt" idx="1"/>
          </p:nvPr>
        </p:nvSpPr>
        <p:spPr/>
        <p:txBody>
          <a:bodyPr/>
          <a:lstStyle/>
          <a:p>
            <a:pPr rtl="0"/>
            <a:fld id="{AA522A11-F1B7-4A68-A609-4CA4E3B8F3AE}" type="datetime1">
              <a:rPr lang="fr-FR" smtClean="0"/>
              <a:t>05/05/2023</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20</a:t>
            </a:fld>
            <a:endParaRPr lang="fr-FR" dirty="0"/>
          </a:p>
        </p:txBody>
      </p:sp>
      <p:sp>
        <p:nvSpPr>
          <p:cNvPr id="5" name="Espace réservé de la date 4">
            <a:extLst>
              <a:ext uri="{FF2B5EF4-FFF2-40B4-BE49-F238E27FC236}">
                <a16:creationId xmlns:a16="http://schemas.microsoft.com/office/drawing/2014/main" id="{73FB7324-CDA3-401F-B8A9-6CD0644902F1}"/>
              </a:ext>
            </a:extLst>
          </p:cNvPr>
          <p:cNvSpPr>
            <a:spLocks noGrp="1"/>
          </p:cNvSpPr>
          <p:nvPr>
            <p:ph type="dt" idx="1"/>
          </p:nvPr>
        </p:nvSpPr>
        <p:spPr/>
        <p:txBody>
          <a:bodyPr/>
          <a:lstStyle/>
          <a:p>
            <a:pPr rtl="0"/>
            <a:fld id="{4357FFFC-043C-4A56-885C-2C1AD5715885}" type="datetime1">
              <a:rPr lang="fr-FR" smtClean="0"/>
              <a:t>05/05/2023</a:t>
            </a:fld>
            <a:endParaRPr lang="fr-FR" dirty="0"/>
          </a:p>
        </p:txBody>
      </p:sp>
    </p:spTree>
    <p:extLst>
      <p:ext uri="{BB962C8B-B14F-4D97-AF65-F5344CB8AC3E}">
        <p14:creationId xmlns:p14="http://schemas.microsoft.com/office/powerpoint/2010/main" val="406358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22</a:t>
            </a:fld>
            <a:endParaRPr lang="fr-FR" dirty="0"/>
          </a:p>
        </p:txBody>
      </p:sp>
      <p:sp>
        <p:nvSpPr>
          <p:cNvPr id="5" name="Espace réservé de la date 4">
            <a:extLst>
              <a:ext uri="{FF2B5EF4-FFF2-40B4-BE49-F238E27FC236}">
                <a16:creationId xmlns:a16="http://schemas.microsoft.com/office/drawing/2014/main" id="{D55F5C4F-4B5D-423C-BA21-B328F5D11034}"/>
              </a:ext>
            </a:extLst>
          </p:cNvPr>
          <p:cNvSpPr>
            <a:spLocks noGrp="1"/>
          </p:cNvSpPr>
          <p:nvPr>
            <p:ph type="dt" idx="1"/>
          </p:nvPr>
        </p:nvSpPr>
        <p:spPr/>
        <p:txBody>
          <a:bodyPr/>
          <a:lstStyle/>
          <a:p>
            <a:pPr rtl="0"/>
            <a:fld id="{93C1FB77-42B3-4969-A07E-5529F45BB4AC}" type="datetime1">
              <a:rPr lang="fr-FR" smtClean="0"/>
              <a:t>05/05/2023</a:t>
            </a:fld>
            <a:endParaRPr lang="fr-FR" dirty="0"/>
          </a:p>
        </p:txBody>
      </p:sp>
    </p:spTree>
    <p:extLst>
      <p:ext uri="{BB962C8B-B14F-4D97-AF65-F5344CB8AC3E}">
        <p14:creationId xmlns:p14="http://schemas.microsoft.com/office/powerpoint/2010/main" val="276012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24</a:t>
            </a:fld>
            <a:endParaRPr lang="fr-FR" dirty="0"/>
          </a:p>
        </p:txBody>
      </p:sp>
      <p:sp>
        <p:nvSpPr>
          <p:cNvPr id="5" name="Espace réservé de la date 4">
            <a:extLst>
              <a:ext uri="{FF2B5EF4-FFF2-40B4-BE49-F238E27FC236}">
                <a16:creationId xmlns:a16="http://schemas.microsoft.com/office/drawing/2014/main" id="{136E1847-F516-4C9C-AAA4-DD1E9C243454}"/>
              </a:ext>
            </a:extLst>
          </p:cNvPr>
          <p:cNvSpPr>
            <a:spLocks noGrp="1"/>
          </p:cNvSpPr>
          <p:nvPr>
            <p:ph type="dt" idx="1"/>
          </p:nvPr>
        </p:nvSpPr>
        <p:spPr/>
        <p:txBody>
          <a:bodyPr/>
          <a:lstStyle/>
          <a:p>
            <a:pPr rtl="0"/>
            <a:fld id="{8256D316-6C1F-4A36-8DCC-023627A42151}" type="datetime1">
              <a:rPr lang="fr-FR" smtClean="0"/>
              <a:t>05/05/2023</a:t>
            </a:fld>
            <a:endParaRPr lang="fr-FR" dirty="0"/>
          </a:p>
        </p:txBody>
      </p:sp>
    </p:spTree>
    <p:extLst>
      <p:ext uri="{BB962C8B-B14F-4D97-AF65-F5344CB8AC3E}">
        <p14:creationId xmlns:p14="http://schemas.microsoft.com/office/powerpoint/2010/main" val="230406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25</a:t>
            </a:fld>
            <a:endParaRPr lang="fr-FR" dirty="0"/>
          </a:p>
        </p:txBody>
      </p:sp>
      <p:sp>
        <p:nvSpPr>
          <p:cNvPr id="5" name="Espace réservé de la date 4">
            <a:extLst>
              <a:ext uri="{FF2B5EF4-FFF2-40B4-BE49-F238E27FC236}">
                <a16:creationId xmlns:a16="http://schemas.microsoft.com/office/drawing/2014/main" id="{3640529E-D041-4115-8A97-BFC8D004584E}"/>
              </a:ext>
            </a:extLst>
          </p:cNvPr>
          <p:cNvSpPr>
            <a:spLocks noGrp="1"/>
          </p:cNvSpPr>
          <p:nvPr>
            <p:ph type="dt" idx="1"/>
          </p:nvPr>
        </p:nvSpPr>
        <p:spPr/>
        <p:txBody>
          <a:bodyPr/>
          <a:lstStyle/>
          <a:p>
            <a:pPr rtl="0"/>
            <a:fld id="{FE6C32AD-537F-4125-ABD4-CC06333CEB50}" type="datetime1">
              <a:rPr lang="fr-FR" smtClean="0"/>
              <a:t>05/05/2023</a:t>
            </a:fld>
            <a:endParaRPr lang="fr-FR" dirty="0"/>
          </a:p>
        </p:txBody>
      </p:sp>
    </p:spTree>
    <p:extLst>
      <p:ext uri="{BB962C8B-B14F-4D97-AF65-F5344CB8AC3E}">
        <p14:creationId xmlns:p14="http://schemas.microsoft.com/office/powerpoint/2010/main" val="580697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26</a:t>
            </a:fld>
            <a:endParaRPr lang="fr-FR" dirty="0"/>
          </a:p>
        </p:txBody>
      </p:sp>
      <p:sp>
        <p:nvSpPr>
          <p:cNvPr id="5" name="Espace réservé de la date 4">
            <a:extLst>
              <a:ext uri="{FF2B5EF4-FFF2-40B4-BE49-F238E27FC236}">
                <a16:creationId xmlns:a16="http://schemas.microsoft.com/office/drawing/2014/main" id="{81C24460-CAD3-4B56-8BDC-5E8277E9E56A}"/>
              </a:ext>
            </a:extLst>
          </p:cNvPr>
          <p:cNvSpPr>
            <a:spLocks noGrp="1"/>
          </p:cNvSpPr>
          <p:nvPr>
            <p:ph type="dt" idx="1"/>
          </p:nvPr>
        </p:nvSpPr>
        <p:spPr/>
        <p:txBody>
          <a:bodyPr/>
          <a:lstStyle/>
          <a:p>
            <a:pPr rtl="0"/>
            <a:fld id="{4F79BB8C-E324-4BFF-97B8-39910D5A9E5B}" type="datetime1">
              <a:rPr lang="fr-FR" smtClean="0"/>
              <a:t>05/05/2023</a:t>
            </a:fld>
            <a:endParaRPr lang="fr-FR" dirty="0"/>
          </a:p>
        </p:txBody>
      </p:sp>
    </p:spTree>
    <p:extLst>
      <p:ext uri="{BB962C8B-B14F-4D97-AF65-F5344CB8AC3E}">
        <p14:creationId xmlns:p14="http://schemas.microsoft.com/office/powerpoint/2010/main" val="166688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prez</a:t>
            </a:r>
            <a:r>
              <a:rPr lang="fr-FR" dirty="0"/>
              <a:t> se décompose en 2 partie. </a:t>
            </a:r>
          </a:p>
          <a:p>
            <a:r>
              <a:rPr lang="fr-FR" dirty="0"/>
              <a:t>Une</a:t>
            </a:r>
            <a:r>
              <a:rPr lang="fr-FR" baseline="0" dirty="0"/>
              <a:t> 1</a:t>
            </a:r>
            <a:r>
              <a:rPr lang="fr-FR" baseline="30000" dirty="0"/>
              <a:t>ère</a:t>
            </a:r>
            <a:r>
              <a:rPr lang="fr-FR" baseline="0" dirty="0"/>
              <a:t> partie où je présente mes travaux et résultats pour une approche de classification non supervisée</a:t>
            </a:r>
          </a:p>
          <a:p>
            <a:r>
              <a:rPr lang="fr-FR" baseline="0" dirty="0"/>
              <a:t>Une 2</a:t>
            </a:r>
            <a:r>
              <a:rPr lang="fr-FR" baseline="30000" dirty="0"/>
              <a:t>nd</a:t>
            </a:r>
            <a:r>
              <a:rPr lang="fr-FR" baseline="0" dirty="0"/>
              <a:t> partie où cette fois ci je présenterai les résultat obtenus en use une approche supervisée.</a:t>
            </a:r>
          </a:p>
          <a:p>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05/05/2023</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3</a:t>
            </a:fld>
            <a:endParaRPr lang="fr-FR" dirty="0"/>
          </a:p>
        </p:txBody>
      </p:sp>
    </p:spTree>
    <p:extLst>
      <p:ext uri="{BB962C8B-B14F-4D97-AF65-F5344CB8AC3E}">
        <p14:creationId xmlns:p14="http://schemas.microsoft.com/office/powerpoint/2010/main" val="272779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4</a:t>
            </a:fld>
            <a:endParaRPr lang="fr-FR" dirty="0"/>
          </a:p>
        </p:txBody>
      </p:sp>
      <p:sp>
        <p:nvSpPr>
          <p:cNvPr id="5" name="Espace réservé de la date 4">
            <a:extLst>
              <a:ext uri="{FF2B5EF4-FFF2-40B4-BE49-F238E27FC236}">
                <a16:creationId xmlns:a16="http://schemas.microsoft.com/office/drawing/2014/main" id="{5C2BBF47-62E9-4FEE-85C7-F3973E5966C8}"/>
              </a:ext>
            </a:extLst>
          </p:cNvPr>
          <p:cNvSpPr>
            <a:spLocks noGrp="1"/>
          </p:cNvSpPr>
          <p:nvPr>
            <p:ph type="dt" idx="1"/>
          </p:nvPr>
        </p:nvSpPr>
        <p:spPr/>
        <p:txBody>
          <a:bodyPr/>
          <a:lstStyle/>
          <a:p>
            <a:pPr rtl="0"/>
            <a:fld id="{C8527C09-CEF0-447B-A34D-090525306442}" type="datetime1">
              <a:rPr lang="fr-FR" smtClean="0"/>
              <a:t>05/05/2023</a:t>
            </a:fld>
            <a:endParaRPr lang="fr-FR" dirty="0"/>
          </a:p>
        </p:txBody>
      </p:sp>
    </p:spTree>
    <p:extLst>
      <p:ext uri="{BB962C8B-B14F-4D97-AF65-F5344CB8AC3E}">
        <p14:creationId xmlns:p14="http://schemas.microsoft.com/office/powerpoint/2010/main" val="172745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6</a:t>
            </a:fld>
            <a:endParaRPr lang="fr-FR" dirty="0"/>
          </a:p>
        </p:txBody>
      </p:sp>
      <p:sp>
        <p:nvSpPr>
          <p:cNvPr id="5" name="Espace réservé de la date 4">
            <a:extLst>
              <a:ext uri="{FF2B5EF4-FFF2-40B4-BE49-F238E27FC236}">
                <a16:creationId xmlns:a16="http://schemas.microsoft.com/office/drawing/2014/main" id="{D55F5C4F-4B5D-423C-BA21-B328F5D11034}"/>
              </a:ext>
            </a:extLst>
          </p:cNvPr>
          <p:cNvSpPr>
            <a:spLocks noGrp="1"/>
          </p:cNvSpPr>
          <p:nvPr>
            <p:ph type="dt" idx="1"/>
          </p:nvPr>
        </p:nvSpPr>
        <p:spPr/>
        <p:txBody>
          <a:bodyPr/>
          <a:lstStyle/>
          <a:p>
            <a:pPr rtl="0"/>
            <a:fld id="{69E43776-FF1E-4559-A946-A312DC9318BF}" type="datetime1">
              <a:rPr lang="fr-FR" smtClean="0"/>
              <a:t>05/05/2023</a:t>
            </a:fld>
            <a:endParaRPr lang="fr-FR"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a:t>
            </a:r>
            <a:r>
              <a:rPr lang="fr-FR" baseline="30000" dirty="0"/>
              <a:t>ère</a:t>
            </a:r>
            <a:r>
              <a:rPr lang="fr-FR" baseline="0" dirty="0"/>
              <a:t>ment je tiens à faire un focus sur le champ catégorie, qui est le point essentiel de ce projet. Ce que l’on souhaite prédire.</a:t>
            </a:r>
          </a:p>
          <a:p>
            <a:r>
              <a:rPr lang="fr-FR" baseline="0" dirty="0" err="1"/>
              <a:t>Apartir</a:t>
            </a:r>
            <a:r>
              <a:rPr lang="fr-FR" baseline="0" dirty="0"/>
              <a:t> de la variable </a:t>
            </a:r>
            <a:r>
              <a:rPr lang="fr-FR" b="1" baseline="0" dirty="0" err="1">
                <a:solidFill>
                  <a:srgbClr val="FF0000"/>
                </a:solidFill>
              </a:rPr>
              <a:t>catégorie_tree</a:t>
            </a:r>
            <a:r>
              <a:rPr lang="fr-FR" b="1" baseline="0" dirty="0">
                <a:solidFill>
                  <a:srgbClr val="FF0000"/>
                </a:solidFill>
              </a:rPr>
              <a:t>,</a:t>
            </a:r>
            <a:r>
              <a:rPr lang="fr-FR" b="0" baseline="0" dirty="0">
                <a:solidFill>
                  <a:srgbClr val="FF0000"/>
                </a:solidFill>
              </a:rPr>
              <a:t> on obtient trois variables  </a:t>
            </a:r>
          </a:p>
          <a:p>
            <a:pPr marL="171450" indent="-171450">
              <a:buFont typeface="Arial" panose="020B0604020202020204" pitchFamily="34" charset="0"/>
              <a:buChar char="•"/>
            </a:pPr>
            <a:r>
              <a:rPr lang="fr-FR" b="0" baseline="0" dirty="0">
                <a:solidFill>
                  <a:srgbClr val="FF0000"/>
                </a:solidFill>
              </a:rPr>
              <a:t>Qui représente 3 nivo hiérarchique de catégorie.</a:t>
            </a:r>
          </a:p>
        </p:txBody>
      </p:sp>
      <p:sp>
        <p:nvSpPr>
          <p:cNvPr id="4" name="Espace réservé de la date 3"/>
          <p:cNvSpPr>
            <a:spLocks noGrp="1"/>
          </p:cNvSpPr>
          <p:nvPr>
            <p:ph type="dt" idx="1"/>
          </p:nvPr>
        </p:nvSpPr>
        <p:spPr/>
        <p:txBody>
          <a:bodyPr/>
          <a:lstStyle/>
          <a:p>
            <a:pPr rtl="0"/>
            <a:fld id="{9EB60272-9F55-422E-8E02-6AFF33006242}" type="datetime1">
              <a:rPr lang="fr-FR" smtClean="0"/>
              <a:t>05/05/2023</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7</a:t>
            </a:fld>
            <a:endParaRPr lang="fr-FR" dirty="0"/>
          </a:p>
        </p:txBody>
      </p:sp>
    </p:spTree>
    <p:extLst>
      <p:ext uri="{BB962C8B-B14F-4D97-AF65-F5344CB8AC3E}">
        <p14:creationId xmlns:p14="http://schemas.microsoft.com/office/powerpoint/2010/main" val="3536976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de 6501</a:t>
            </a:r>
            <a:r>
              <a:rPr lang="fr-FR" baseline="0" dirty="0"/>
              <a:t> </a:t>
            </a:r>
            <a:r>
              <a:rPr lang="fr-FR" baseline="0" dirty="0" err="1"/>
              <a:t>tokens</a:t>
            </a:r>
            <a:r>
              <a:rPr lang="fr-FR" baseline="0" dirty="0"/>
              <a:t> à 2690 </a:t>
            </a:r>
            <a:r>
              <a:rPr lang="fr-FR" baseline="0" dirty="0" err="1"/>
              <a:t>tokens</a:t>
            </a:r>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05/05/2023</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8</a:t>
            </a:fld>
            <a:endParaRPr lang="fr-FR" dirty="0"/>
          </a:p>
        </p:txBody>
      </p:sp>
    </p:spTree>
    <p:extLst>
      <p:ext uri="{BB962C8B-B14F-4D97-AF65-F5344CB8AC3E}">
        <p14:creationId xmlns:p14="http://schemas.microsoft.com/office/powerpoint/2010/main" val="58352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Certains TOKENS</a:t>
            </a:r>
            <a:r>
              <a:rPr lang="fr-FR" baseline="0" dirty="0"/>
              <a:t> sont emblématiques de certaines catégories.</a:t>
            </a:r>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05/05/2023</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9</a:t>
            </a:fld>
            <a:endParaRPr lang="fr-FR" dirty="0"/>
          </a:p>
        </p:txBody>
      </p:sp>
    </p:spTree>
    <p:extLst>
      <p:ext uri="{BB962C8B-B14F-4D97-AF65-F5344CB8AC3E}">
        <p14:creationId xmlns:p14="http://schemas.microsoft.com/office/powerpoint/2010/main" val="401968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a:t>
            </a:r>
            <a:r>
              <a:rPr lang="fr-FR" baseline="0" dirty="0"/>
              <a:t> partir de ces </a:t>
            </a:r>
            <a:r>
              <a:rPr lang="fr-FR" baseline="0" dirty="0" err="1"/>
              <a:t>methode</a:t>
            </a:r>
            <a:r>
              <a:rPr lang="fr-FR" baseline="0" dirty="0"/>
              <a:t> de </a:t>
            </a:r>
            <a:r>
              <a:rPr lang="fr-FR" baseline="0" dirty="0" err="1"/>
              <a:t>nlp</a:t>
            </a:r>
            <a:r>
              <a:rPr lang="fr-FR" baseline="0" dirty="0"/>
              <a:t>, j’ai obtenu différentes visualisations</a:t>
            </a:r>
            <a:endParaRPr lang="fr-FR" dirty="0"/>
          </a:p>
          <a:p>
            <a:r>
              <a:rPr lang="fr-FR" dirty="0"/>
              <a:t>La catégorie</a:t>
            </a:r>
            <a:r>
              <a:rPr lang="fr-FR" baseline="0" dirty="0"/>
              <a:t> « </a:t>
            </a:r>
            <a:r>
              <a:rPr lang="fr-FR" baseline="0" dirty="0" err="1"/>
              <a:t>watch</a:t>
            </a:r>
            <a:r>
              <a:rPr lang="fr-FR" baseline="0" dirty="0"/>
              <a:t> » se distingue facilement des autres quelque soit l’approche utilisée.</a:t>
            </a:r>
          </a:p>
          <a:p>
            <a:endParaRPr lang="fr-FR" dirty="0"/>
          </a:p>
        </p:txBody>
      </p:sp>
      <p:sp>
        <p:nvSpPr>
          <p:cNvPr id="4" name="Espace réservé de la date 3"/>
          <p:cNvSpPr>
            <a:spLocks noGrp="1"/>
          </p:cNvSpPr>
          <p:nvPr>
            <p:ph type="dt" idx="1"/>
          </p:nvPr>
        </p:nvSpPr>
        <p:spPr/>
        <p:txBody>
          <a:bodyPr/>
          <a:lstStyle/>
          <a:p>
            <a:pPr rtl="0"/>
            <a:fld id="{9EB60272-9F55-422E-8E02-6AFF33006242}" type="datetime1">
              <a:rPr lang="fr-FR" smtClean="0"/>
              <a:t>05/05/2023</a:t>
            </a:fld>
            <a:endParaRPr lang="fr-FR" dirty="0"/>
          </a:p>
        </p:txBody>
      </p:sp>
      <p:sp>
        <p:nvSpPr>
          <p:cNvPr id="5" name="Espace réservé du numéro de diapositive 4"/>
          <p:cNvSpPr>
            <a:spLocks noGrp="1"/>
          </p:cNvSpPr>
          <p:nvPr>
            <p:ph type="sldNum" sz="quarter" idx="5"/>
          </p:nvPr>
        </p:nvSpPr>
        <p:spPr/>
        <p:txBody>
          <a:bodyPr/>
          <a:lstStyle/>
          <a:p>
            <a:pPr rtl="0"/>
            <a:fld id="{54EEB602-95FC-483A-B12D-216A7AD7EA24}" type="slidenum">
              <a:rPr lang="fr-FR" smtClean="0"/>
              <a:t>11</a:t>
            </a:fld>
            <a:endParaRPr lang="fr-FR" dirty="0"/>
          </a:p>
        </p:txBody>
      </p:sp>
    </p:spTree>
    <p:extLst>
      <p:ext uri="{BB962C8B-B14F-4D97-AF65-F5344CB8AC3E}">
        <p14:creationId xmlns:p14="http://schemas.microsoft.com/office/powerpoint/2010/main" val="1646852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rtlCol="0"/>
          <a:lstStyle/>
          <a:p>
            <a:pPr rtl="0"/>
            <a:fld id="{F07F282E-55F5-4803-B60F-09BA4600E538}" type="slidenum">
              <a:rPr lang="fr-FR" smtClean="0"/>
              <a:t>18</a:t>
            </a:fld>
            <a:endParaRPr lang="fr-FR" dirty="0"/>
          </a:p>
        </p:txBody>
      </p:sp>
      <p:sp>
        <p:nvSpPr>
          <p:cNvPr id="5" name="Espace réservé de la date 4">
            <a:extLst>
              <a:ext uri="{FF2B5EF4-FFF2-40B4-BE49-F238E27FC236}">
                <a16:creationId xmlns:a16="http://schemas.microsoft.com/office/drawing/2014/main" id="{5C2BBF47-62E9-4FEE-85C7-F3973E5966C8}"/>
              </a:ext>
            </a:extLst>
          </p:cNvPr>
          <p:cNvSpPr>
            <a:spLocks noGrp="1"/>
          </p:cNvSpPr>
          <p:nvPr>
            <p:ph type="dt" idx="1"/>
          </p:nvPr>
        </p:nvSpPr>
        <p:spPr/>
        <p:txBody>
          <a:bodyPr/>
          <a:lstStyle/>
          <a:p>
            <a:pPr rtl="0"/>
            <a:fld id="{7FE541F2-7D82-4BFD-AFE6-B67203A84A87}" type="datetime1">
              <a:rPr lang="fr-FR" smtClean="0"/>
              <a:t>05/05/2023</a:t>
            </a:fld>
            <a:endParaRPr lang="fr-FR" dirty="0"/>
          </a:p>
        </p:txBody>
      </p:sp>
    </p:spTree>
    <p:extLst>
      <p:ext uri="{BB962C8B-B14F-4D97-AF65-F5344CB8AC3E}">
        <p14:creationId xmlns:p14="http://schemas.microsoft.com/office/powerpoint/2010/main" val="397816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4" name="Titr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fr-FR" sz="4400">
                <a:solidFill>
                  <a:schemeClr val="bg1"/>
                </a:solidFill>
              </a:rPr>
              <a:t>CLIQUEZ POUR AJOUTER UN TITRE</a:t>
            </a:r>
          </a:p>
        </p:txBody>
      </p:sp>
      <p:sp>
        <p:nvSpPr>
          <p:cNvPr id="55" name="Sous-titr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fr-FR">
                <a:solidFill>
                  <a:schemeClr val="tx1">
                    <a:lumMod val="75000"/>
                    <a:lumOff val="25000"/>
                  </a:schemeClr>
                </a:solidFill>
              </a:rPr>
              <a:t>Cliquez pour ajouter un sous-titre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8" name="Espace réservé du pied de page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fr-FR"/>
              <a:t>Etude de faisabilité d'un moteur de classification</a:t>
            </a:r>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1" name="Espace réservé de la date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fr-FR">
                <a:solidFill>
                  <a:srgbClr val="FFFFFF"/>
                </a:solidFill>
                <a:effectLst>
                  <a:outerShdw blurRad="50800" dist="38100" dir="2700000" algn="tl" rotWithShape="0">
                    <a:prstClr val="black">
                      <a:alpha val="43000"/>
                    </a:prstClr>
                  </a:outerShdw>
                </a:effectLst>
              </a:rPr>
              <a:t>05/05/2023</a:t>
            </a:r>
            <a:endParaRPr lang="fr-FR" dirty="0">
              <a:solidFill>
                <a:srgbClr val="FFFFFF"/>
              </a:solidFill>
              <a:effectLst>
                <a:outerShdw blurRad="50800" dist="38100" dir="2700000" algn="tl" rotWithShape="0">
                  <a:prstClr val="black">
                    <a:alpha val="43000"/>
                  </a:prstClr>
                </a:outerShdw>
              </a:effectLst>
            </a:endParaRPr>
          </a:p>
        </p:txBody>
      </p:sp>
      <p:sp>
        <p:nvSpPr>
          <p:cNvPr id="62" name="Espace réservé du numéro de diapositive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solidFill>
                  <a:srgbClr val="FFFFFF"/>
                </a:solidFill>
                <a:effectLst>
                  <a:outerShdw blurRad="50800" dist="38100" dir="2700000" algn="tl" rotWithShape="0">
                    <a:prstClr val="black">
                      <a:alpha val="43000"/>
                    </a:prstClr>
                  </a:outerShdw>
                </a:effectLst>
              </a:rPr>
              <a:pPr rtl="0"/>
              <a:t>‹N°›</a:t>
            </a:fld>
            <a:endParaRPr lang="fr-FR" dirty="0">
              <a:solidFill>
                <a:srgbClr val="FFFFFF"/>
              </a:solidFill>
              <a:effectLst>
                <a:outerShdw blurRad="50800" dist="38100" dir="2700000" algn="tl" rotWithShape="0">
                  <a:prstClr val="black">
                    <a:alpha val="43000"/>
                  </a:prstClr>
                </a:outerShdw>
              </a:effectLst>
            </a:endParaRPr>
          </a:p>
        </p:txBody>
      </p:sp>
      <p:sp>
        <p:nvSpPr>
          <p:cNvPr id="65" name="Espace réservé d’image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fr-FR"/>
              <a:t>Cliquez pour ajouter une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nne de contenu 2">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Titr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fr-FR">
                <a:solidFill>
                  <a:schemeClr val="bg1"/>
                </a:solidFill>
              </a:rPr>
              <a:t>Cliquez pour ajouter un titre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Espace réservé du contenu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8" name="Espace réservé du contenu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16" name="Espace réservé du contenu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14" name="Espace réservé du contenu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Espace réservé du pied de page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fr-FR"/>
              <a:t>Etude de faisabilité d'un moteur de classification</a:t>
            </a:r>
            <a:endParaRPr lang="fr-FR" dirty="0">
              <a:solidFill>
                <a:schemeClr val="bg1"/>
              </a:solidFill>
            </a:endParaRPr>
          </a:p>
        </p:txBody>
      </p:sp>
      <p:sp>
        <p:nvSpPr>
          <p:cNvPr id="10" name="Espace réservé de la date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fr-FR"/>
              <a:t>05/05/2023</a:t>
            </a:r>
            <a:endParaRPr lang="fr-FR" dirty="0"/>
          </a:p>
        </p:txBody>
      </p:sp>
      <p:sp>
        <p:nvSpPr>
          <p:cNvPr id="12" name="Espace réservé du numéro de diapositive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nne de contenu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Titr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fr-FR">
                <a:solidFill>
                  <a:schemeClr val="bg1"/>
                </a:solidFill>
              </a:rPr>
              <a:t>Cliquez pour ajouter un titre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Espace réservé du contenu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fr-FR" dirty="0"/>
              <a:t>Cliquez pour ajouter un sous-titre</a:t>
            </a:r>
          </a:p>
        </p:txBody>
      </p:sp>
      <p:sp>
        <p:nvSpPr>
          <p:cNvPr id="7" name="Espace réservé du contenu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dirty="0"/>
              <a:t> Cliquer pour ajouter du texte</a:t>
            </a:r>
          </a:p>
        </p:txBody>
      </p:sp>
      <p:sp>
        <p:nvSpPr>
          <p:cNvPr id="21" name="Espace réservé du contenu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20" name="Espace réservé du contenu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19" name="Espace réservé du contenu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fr-FR"/>
              <a:t>Cliquez pour ajouter un sous-titre</a:t>
            </a:r>
          </a:p>
        </p:txBody>
      </p:sp>
      <p:sp>
        <p:nvSpPr>
          <p:cNvPr id="18" name="Espace réservé du contenu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fr-FR"/>
              <a:t> Cliquer pour ajouter du texte</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Espace réservé du pied de page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fr-FR"/>
              <a:t>Etude de faisabilité d'un moteur de classification</a:t>
            </a:r>
            <a:endParaRPr lang="fr-FR" dirty="0">
              <a:solidFill>
                <a:schemeClr val="bg1"/>
              </a:solidFill>
            </a:endParaRPr>
          </a:p>
        </p:txBody>
      </p:sp>
      <p:sp>
        <p:nvSpPr>
          <p:cNvPr id="22" name="Espace réservé de la date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fr-FR"/>
              <a:t>05/05/2023</a:t>
            </a:r>
            <a:endParaRPr lang="fr-FR" dirty="0"/>
          </a:p>
        </p:txBody>
      </p:sp>
      <p:sp>
        <p:nvSpPr>
          <p:cNvPr id="11" name="Espace réservé du numéro de diapositive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Titr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fr-FR"/>
              <a:t>Cliquez pour ajouter un titre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3" name="Espace réservé d’image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fr-FR"/>
              <a:t>Cliquez pour ajouter une image</a:t>
            </a:r>
          </a:p>
        </p:txBody>
      </p:sp>
      <p:sp>
        <p:nvSpPr>
          <p:cNvPr id="24" name="Espace réservé d’image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fr-FR"/>
              <a:t>Cliquez pour ajouter une image</a:t>
            </a:r>
          </a:p>
        </p:txBody>
      </p:sp>
      <p:sp>
        <p:nvSpPr>
          <p:cNvPr id="25" name="Espace réservé d’image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fr-FR"/>
              <a:t>Cliquez pour ajouter une image</a:t>
            </a:r>
          </a:p>
        </p:txBody>
      </p:sp>
      <p:sp>
        <p:nvSpPr>
          <p:cNvPr id="15" name="Espace réservé du contenu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fr-FR"/>
              <a:t> Cliquer pour ajouter du texte</a:t>
            </a:r>
          </a:p>
        </p:txBody>
      </p:sp>
      <p:sp>
        <p:nvSpPr>
          <p:cNvPr id="17" name="Espace réservé du pied de page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fr-FR"/>
              <a:t>Etude de faisabilité d'un moteur de classification</a:t>
            </a:r>
          </a:p>
        </p:txBody>
      </p:sp>
      <p:sp>
        <p:nvSpPr>
          <p:cNvPr id="16" name="Espace réservé de la date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fr-FR"/>
              <a:t>05/05/2023</a:t>
            </a:r>
            <a:endParaRPr lang="fr-FR" dirty="0"/>
          </a:p>
        </p:txBody>
      </p:sp>
      <p:sp>
        <p:nvSpPr>
          <p:cNvPr id="18" name="Espace réservé du numéro de diapositive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Titr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fr-FR">
                <a:solidFill>
                  <a:schemeClr val="bg1"/>
                </a:solidFill>
              </a:rPr>
              <a:t>CLIQUEZ POUR AJOUTER UN TITRE</a:t>
            </a:r>
          </a:p>
        </p:txBody>
      </p:sp>
      <p:sp>
        <p:nvSpPr>
          <p:cNvPr id="25" name="Espace réservé d’image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fr-FR"/>
              <a:t>Cliquez pour ajouter une photo</a:t>
            </a:r>
          </a:p>
        </p:txBody>
      </p:sp>
      <p:sp>
        <p:nvSpPr>
          <p:cNvPr id="24" name="Espace réservé d’image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fr-FR"/>
              <a:t>Cliquez pour ajouter une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6" name="Espace réservé du contenu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fr-FR"/>
              <a:t>Cliquer pour ajouter du texte</a:t>
            </a:r>
          </a:p>
        </p:txBody>
      </p:sp>
      <p:sp>
        <p:nvSpPr>
          <p:cNvPr id="17" name="Espace réservé du pied de page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Etude de faisabilité d'un moteur de classification</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e la date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fr-FR"/>
              <a:t>05/05/2023</a:t>
            </a:r>
            <a:endParaRPr lang="fr-FR" dirty="0"/>
          </a:p>
        </p:txBody>
      </p:sp>
      <p:sp>
        <p:nvSpPr>
          <p:cNvPr id="20" name="Espace réservé du numéro de diapositive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421976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DD281-29FB-91D8-1C61-775C5F27FAE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8728B8F-0A35-012A-31DE-1C50C6B9B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49E7DEB-16EE-919D-3EC2-816399C1F8F7}"/>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FBDBAF33-F2EA-8FED-FC84-0B693D3AB35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3AEC7B-BA09-BFED-B5BB-ED04C46F908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3801682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8ACFB-1231-2B45-FA49-0A80967E432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930AC1-48EF-DFCC-55B1-BF64166737C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A79D8A-08D7-D952-9AA9-B36F865125AC}"/>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570D96DC-0048-227F-93BE-D68F04C8FA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09A1EF-9D5F-B73E-5DAB-A94AAE8B45D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2041195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B9E42-3D11-3712-EC9E-C56776AA2C5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1023A88-7132-CDB0-B188-5489CA500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E8CF889-4B0D-2BE5-8CB8-6CF0B30EC2E7}"/>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FC32155D-84DD-B33C-4F28-FF15A220C1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CA6145-8E73-7A5B-4F68-054E34AF1DF4}"/>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30257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175C88-05F0-6A79-98C6-4D71A1C8ABC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E3FAED5-328C-A627-2E27-F127FD25C5A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A42EAE8-2870-632C-1DBB-7FB81EE6A4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E502C33-0991-0930-0847-4B3BC9DA396F}"/>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6" name="Espace réservé du pied de page 5">
            <a:extLst>
              <a:ext uri="{FF2B5EF4-FFF2-40B4-BE49-F238E27FC236}">
                <a16:creationId xmlns:a16="http://schemas.microsoft.com/office/drawing/2014/main" id="{F194B5B0-7043-D1E8-D8F7-4CC14F68B4E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651C87-0C33-FA0C-4E83-6E5D6DDC7520}"/>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596920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EE504C-ACC5-17C2-2760-13FDAC2AAAD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4919F37-EF75-E9B5-CDB8-94D04A87F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9A25A93-6625-7B56-A3FD-F5D477B7076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C89BAB9-26B2-3A72-8C43-19D5623EC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DDE89A3-CA7B-0D82-CF9A-ED933E42A57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D1D0EE3-E746-CE4A-F2AF-C2B19EF74184}"/>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8" name="Espace réservé du pied de page 7">
            <a:extLst>
              <a:ext uri="{FF2B5EF4-FFF2-40B4-BE49-F238E27FC236}">
                <a16:creationId xmlns:a16="http://schemas.microsoft.com/office/drawing/2014/main" id="{BA4E6579-5E6F-F411-CB71-D27C1A136CA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7EB4D9D-4F86-8728-D9EA-7D34B725163C}"/>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741067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44FAA-C88A-F8C4-3E52-8FAEB16485D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7CEA446-AD6A-D8A6-7AEB-3F1F52898D87}"/>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4" name="Espace réservé du pied de page 3">
            <a:extLst>
              <a:ext uri="{FF2B5EF4-FFF2-40B4-BE49-F238E27FC236}">
                <a16:creationId xmlns:a16="http://schemas.microsoft.com/office/drawing/2014/main" id="{5AB854F2-9C7C-9068-64AD-A42FCD7EAF8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4DCF963-8E88-8E67-8451-B946A270B703}"/>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48981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Titr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fr-FR"/>
              <a:t>Cliquez pour ajouter un titre</a:t>
            </a:r>
          </a:p>
        </p:txBody>
      </p:sp>
      <p:sp>
        <p:nvSpPr>
          <p:cNvPr id="13" name="Espace réservé du contenu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fr-FR"/>
              <a:t>Cliquer pour ajouter du texte</a:t>
            </a:r>
          </a:p>
        </p:txBody>
      </p:sp>
      <p:sp>
        <p:nvSpPr>
          <p:cNvPr id="23" name="Espace réservé d’image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fr-FR"/>
              <a:t>Cliquez pour ajouter une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7" name="Espace réservé du pied de page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fr-FR"/>
              <a:t>Etude de faisabilité d'un moteur de classification</a:t>
            </a:r>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e la date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0" name="Espace réservé du numéro de diapositive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25734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F143A0C-5E92-ABE6-862C-1B09BE0F89D4}"/>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3" name="Espace réservé du pied de page 2">
            <a:extLst>
              <a:ext uri="{FF2B5EF4-FFF2-40B4-BE49-F238E27FC236}">
                <a16:creationId xmlns:a16="http://schemas.microsoft.com/office/drawing/2014/main" id="{BC2315B1-9D66-28E4-0367-927B7DA786E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060127C-CBD0-E302-1EC4-B2CDFE53857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233234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BE4174-4F65-607A-69F8-F388869C8A3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067E3BF-BB94-B25C-5D90-85B087638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B2B1AC0-FF2F-8ABA-9D13-CA7FAB7F0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7BB91EF-02AB-9094-1884-9B9292D6EB8B}"/>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6" name="Espace réservé du pied de page 5">
            <a:extLst>
              <a:ext uri="{FF2B5EF4-FFF2-40B4-BE49-F238E27FC236}">
                <a16:creationId xmlns:a16="http://schemas.microsoft.com/office/drawing/2014/main" id="{4933C20B-6210-3A8C-8CEE-1AEC18178D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35E3A83-3DDB-F430-60A9-0911CB4BB6B7}"/>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403704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5609E-9594-E056-130E-7A1F4A0F424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8762350-3CE5-1C2B-55EC-1056ED2A6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E4484A-1473-75B2-3885-8F1E40CD7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F6EAFE-E17C-D212-ED05-A5DC88109526}"/>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6" name="Espace réservé du pied de page 5">
            <a:extLst>
              <a:ext uri="{FF2B5EF4-FFF2-40B4-BE49-F238E27FC236}">
                <a16:creationId xmlns:a16="http://schemas.microsoft.com/office/drawing/2014/main" id="{C91FCDA9-7868-1958-FAFD-8BC085D811A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686698-ABC0-F8B4-EE98-F3400B5BBF23}"/>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2445873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9A650-B1CE-3391-FBDC-70E2E6A4599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291BAE4-BC93-A1A6-6B37-E9B7AF3C722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D170C8-204B-3E02-05D1-23F118B389AA}"/>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BF34FDAE-8F2D-9D4B-AA73-CD9FFE7E34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FC8D7F-0889-CF92-2B5C-2616B5A54078}"/>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1016993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7BDB02A-931B-2C07-C30C-5E6C036FE31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429C479-740A-8E5D-59F5-0451EA8E9A0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58CBAB-B3A1-0868-13D9-9A0F0C3C5B8C}"/>
              </a:ext>
            </a:extLst>
          </p:cNvPr>
          <p:cNvSpPr>
            <a:spLocks noGrp="1"/>
          </p:cNvSpPr>
          <p:nvPr>
            <p:ph type="dt" sz="half" idx="10"/>
          </p:nvPr>
        </p:nvSpPr>
        <p:spPr/>
        <p:txBody>
          <a:body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A8D4EC81-90C0-0161-59A5-96594CFD4B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8DF647-7DE3-374F-7126-482159CBC32C}"/>
              </a:ext>
            </a:extLst>
          </p:cNvPr>
          <p:cNvSpPr>
            <a:spLocks noGrp="1"/>
          </p:cNvSpPr>
          <p:nvPr>
            <p:ph type="sldNum" sz="quarter" idx="12"/>
          </p:nvPr>
        </p:nvSpPr>
        <p:spPr/>
        <p:txBody>
          <a:bodyPr/>
          <a:lstStyle/>
          <a:p>
            <a:fld id="{C79A9D98-6C4D-4ACD-99C1-8AC152A0B4AB}" type="slidenum">
              <a:rPr lang="fr-FR" smtClean="0"/>
              <a:t>‹N°›</a:t>
            </a:fld>
            <a:endParaRPr lang="fr-FR"/>
          </a:p>
        </p:txBody>
      </p:sp>
    </p:spTree>
    <p:extLst>
      <p:ext uri="{BB962C8B-B14F-4D97-AF65-F5344CB8AC3E}">
        <p14:creationId xmlns:p14="http://schemas.microsoft.com/office/powerpoint/2010/main" val="88304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Titr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fr-FR"/>
              <a:t>Cliquez pour ajouter un titre</a:t>
            </a:r>
          </a:p>
        </p:txBody>
      </p:sp>
      <p:sp>
        <p:nvSpPr>
          <p:cNvPr id="35" name="Espace réservé d’image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fr-FR"/>
              <a:t>Cliquez pour ajouter une photo</a:t>
            </a:r>
          </a:p>
        </p:txBody>
      </p:sp>
      <p:sp>
        <p:nvSpPr>
          <p:cNvPr id="34" name="Espace réservé d’image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fr-FR"/>
              <a:t>Cliquez pour ajouter une photo</a:t>
            </a:r>
          </a:p>
        </p:txBody>
      </p:sp>
      <p:sp>
        <p:nvSpPr>
          <p:cNvPr id="29" name="Espace réservé du contenu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fr-FR"/>
              <a:t>Cliquer pour ajouter du texte</a:t>
            </a:r>
          </a:p>
        </p:txBody>
      </p:sp>
      <p:sp>
        <p:nvSpPr>
          <p:cNvPr id="31" name="Espace réservé du pied de page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fr-FR"/>
              <a:t>Etude de faisabilité d'un moteur de classification</a:t>
            </a:r>
          </a:p>
        </p:txBody>
      </p:sp>
      <p:sp>
        <p:nvSpPr>
          <p:cNvPr id="30" name="Espace réservé de la date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fr-FR">
                <a:solidFill>
                  <a:schemeClr val="tx2"/>
                </a:solidFill>
              </a:rPr>
              <a:t>05/05/2023</a:t>
            </a:r>
            <a:endParaRPr lang="fr-FR" dirty="0"/>
          </a:p>
        </p:txBody>
      </p:sp>
      <p:sp>
        <p:nvSpPr>
          <p:cNvPr id="32" name="Espace réservé du numéro de diapositive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9" name="Titr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fr-FR" sz="3600" b="1" cap="none">
                <a:solidFill>
                  <a:schemeClr val="tx2"/>
                </a:solidFill>
              </a:rPr>
              <a:t>Cliquez pour ajouter un titre</a:t>
            </a:r>
          </a:p>
        </p:txBody>
      </p:sp>
      <p:sp>
        <p:nvSpPr>
          <p:cNvPr id="30" name="Sous-titr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fr-FR" sz="2000">
                <a:solidFill>
                  <a:schemeClr val="tx2"/>
                </a:solidFill>
              </a:rPr>
              <a:t>Cliquez pour ajouter un sous-titre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0" name="Espace réservé d’image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fr-FR"/>
              <a:t>Cliquez pour ajouter une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Titr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9" name="Espace réservé du pied de page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20" name="Espace réservé de la date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21" name="Espace réservé du numéro de diapositive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Titr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Espace réservé du pied de page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13" name="Espace réservé de la date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4" name="Espace réservé du numéro de diapositive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tion">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Forme libre : Forme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fr-FR"/>
              <a:t>Cliquez pour ajouter une photo</a:t>
            </a:r>
          </a:p>
        </p:txBody>
      </p:sp>
      <p:sp>
        <p:nvSpPr>
          <p:cNvPr id="2" name="Titr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fr-FR"/>
              <a:t>CLIQUEZ POUR MODIFIER LE STYLE DU TITRE DE MASQUE</a:t>
            </a:r>
          </a:p>
        </p:txBody>
      </p:sp>
      <p:sp>
        <p:nvSpPr>
          <p:cNvPr id="5" name="Espace réservé du texte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a:t>Cliquez pour modifier les styles du texte du masque</a:t>
            </a:r>
          </a:p>
        </p:txBody>
      </p:sp>
      <p:sp>
        <p:nvSpPr>
          <p:cNvPr id="24" name="Espace réservé du pied de page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Etude de faisabilité d'un moteur de classification</a:t>
            </a:r>
          </a:p>
        </p:txBody>
      </p:sp>
      <p:sp>
        <p:nvSpPr>
          <p:cNvPr id="26" name="Espace réservé de la date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fr-FR"/>
              <a:t>05/05/2023</a:t>
            </a:r>
            <a:endParaRPr lang="fr-FR" dirty="0"/>
          </a:p>
        </p:txBody>
      </p:sp>
      <p:sp>
        <p:nvSpPr>
          <p:cNvPr id="27" name="Espace réservé du numéro de diapositive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fr-FR" smtClean="0"/>
              <a:pPr rtl="0"/>
              <a:t>‹N°›</a:t>
            </a:fld>
            <a:endParaRPr lang="fr-FR"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Équipe">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9" name="Titr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3" name="Espace réservé du pied de page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fr-FR"/>
              <a:t>Etude de faisabilité d'un moteur de classification</a:t>
            </a:r>
          </a:p>
        </p:txBody>
      </p:sp>
      <p:sp>
        <p:nvSpPr>
          <p:cNvPr id="34" name="Espace réservé de la date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35" name="Espace réservé du numéro de diapositive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ronologi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5" name="Titr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fr-FR">
                <a:solidFill>
                  <a:schemeClr val="bg1"/>
                </a:solidFill>
              </a:rPr>
              <a:t>Cliquez pour ajouter un titre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Espace réservé du pied de page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fr-FR"/>
              <a:t>Etude de faisabilité d'un moteur de classification</a:t>
            </a:r>
          </a:p>
        </p:txBody>
      </p:sp>
      <p:sp>
        <p:nvSpPr>
          <p:cNvPr id="9" name="Espace réservé de la date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0" name="Espace réservé du numéro de diapositive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t>‹N°›</a:t>
            </a:fld>
            <a:endParaRPr lang="fr-FR"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fr-FR"/>
              <a:t>Modifiez le style du titre</a:t>
            </a:r>
            <a:endParaRPr lang="fr-FR" dirty="0"/>
          </a:p>
        </p:txBody>
      </p:sp>
      <p:sp>
        <p:nvSpPr>
          <p:cNvPr id="3" name="Espace réservé du texte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fr-FR"/>
              <a:t>05/05/2023</a:t>
            </a:r>
            <a:endParaRPr lang="fr-FR" dirty="0"/>
          </a:p>
        </p:txBody>
      </p:sp>
      <p:sp>
        <p:nvSpPr>
          <p:cNvPr id="5" name="Espace réservé du pied de page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fr-FR"/>
              <a:t>Etude de faisabilité d'un moteur de classification</a:t>
            </a:r>
          </a:p>
        </p:txBody>
      </p:sp>
      <p:sp>
        <p:nvSpPr>
          <p:cNvPr id="6" name="Espace réservé du numéro de diapositive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fr-FR" smtClean="0"/>
              <a:pPr rtl="0"/>
              <a:t>‹N°›</a:t>
            </a:fld>
            <a:endParaRPr lang="fr-FR"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9B91EB-9841-D90D-B82D-24FC3BA85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5A58E70-A317-9C91-AD16-48FACD04F6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2BEE75-90B2-5D97-AAE9-B89839A7C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19F0D-9327-4101-A5B1-9FC0D616A0A3}" type="datetimeFigureOut">
              <a:rPr lang="fr-FR" smtClean="0"/>
              <a:t>05/05/2023</a:t>
            </a:fld>
            <a:endParaRPr lang="fr-FR"/>
          </a:p>
        </p:txBody>
      </p:sp>
      <p:sp>
        <p:nvSpPr>
          <p:cNvPr id="5" name="Espace réservé du pied de page 4">
            <a:extLst>
              <a:ext uri="{FF2B5EF4-FFF2-40B4-BE49-F238E27FC236}">
                <a16:creationId xmlns:a16="http://schemas.microsoft.com/office/drawing/2014/main" id="{749237C6-3F2B-764A-3C1D-128713C94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782B6C6-9770-1C8F-F927-03DA8AC08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A9D98-6C4D-4ACD-99C1-8AC152A0B4AB}" type="slidenum">
              <a:rPr lang="fr-FR" smtClean="0"/>
              <a:t>‹N°›</a:t>
            </a:fld>
            <a:endParaRPr lang="fr-FR"/>
          </a:p>
        </p:txBody>
      </p:sp>
    </p:spTree>
    <p:extLst>
      <p:ext uri="{BB962C8B-B14F-4D97-AF65-F5344CB8AC3E}">
        <p14:creationId xmlns:p14="http://schemas.microsoft.com/office/powerpoint/2010/main" val="38097808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814B6A3-5F3E-4909-8ED5-87FE82492264}"/>
              </a:ext>
            </a:extLst>
          </p:cNvPr>
          <p:cNvSpPr>
            <a:spLocks noGrp="1"/>
          </p:cNvSpPr>
          <p:nvPr>
            <p:ph type="ctrTitle"/>
          </p:nvPr>
        </p:nvSpPr>
        <p:spPr>
          <a:xfrm>
            <a:off x="1628775" y="1057275"/>
            <a:ext cx="5122545" cy="2173288"/>
          </a:xfrm>
        </p:spPr>
        <p:txBody>
          <a:bodyPr vert="horz" lIns="109728" tIns="109728" rIns="109728" bIns="91440" rtlCol="0" anchor="ctr">
            <a:noAutofit/>
          </a:bodyPr>
          <a:lstStyle/>
          <a:p>
            <a:pPr algn="ctr" rtl="0"/>
            <a:r>
              <a:rPr lang="fr-FR" sz="3200" dirty="0"/>
              <a:t>Étude de la faisabilité d'un moteur de classification des articles</a:t>
            </a:r>
          </a:p>
        </p:txBody>
      </p:sp>
      <p:sp>
        <p:nvSpPr>
          <p:cNvPr id="8" name="Sous-titre 7">
            <a:extLst>
              <a:ext uri="{FF2B5EF4-FFF2-40B4-BE49-F238E27FC236}">
                <a16:creationId xmlns:a16="http://schemas.microsoft.com/office/drawing/2014/main" id="{4B0552E2-3F84-4A73-A16B-C54043C663D5}"/>
              </a:ext>
            </a:extLst>
          </p:cNvPr>
          <p:cNvSpPr>
            <a:spLocks noGrp="1"/>
          </p:cNvSpPr>
          <p:nvPr>
            <p:ph type="subTitle" idx="1"/>
          </p:nvPr>
        </p:nvSpPr>
        <p:spPr>
          <a:xfrm>
            <a:off x="1646643" y="3751119"/>
            <a:ext cx="4985065" cy="1606163"/>
          </a:xfrm>
        </p:spPr>
        <p:txBody>
          <a:bodyPr vert="horz" lIns="109728" tIns="109728" rIns="109728" bIns="91440" rtlCol="0" anchor="t">
            <a:normAutofit/>
          </a:bodyPr>
          <a:lstStyle/>
          <a:p>
            <a:pPr rtl="0"/>
            <a:r>
              <a:rPr lang="fr-FR" dirty="0"/>
              <a:t>Kevin ELEORE</a:t>
            </a:r>
          </a:p>
        </p:txBody>
      </p:sp>
      <p:pic>
        <p:nvPicPr>
          <p:cNvPr id="41" name="Espace réservé d’image 40" descr="Une grande salle avec des murs de verre&#10;">
            <a:extLst>
              <a:ext uri="{FF2B5EF4-FFF2-40B4-BE49-F238E27FC236}">
                <a16:creationId xmlns:a16="http://schemas.microsoft.com/office/drawing/2014/main" id="{9FB4A3D7-302B-4FAB-B9BD-5F75A796AC7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59936" y="-2"/>
            <a:ext cx="5332064" cy="6858002"/>
          </a:xfrm>
        </p:spPr>
      </p:pic>
      <p:sp>
        <p:nvSpPr>
          <p:cNvPr id="5" name="Espace réservé de la date 4">
            <a:extLst>
              <a:ext uri="{FF2B5EF4-FFF2-40B4-BE49-F238E27FC236}">
                <a16:creationId xmlns:a16="http://schemas.microsoft.com/office/drawing/2014/main" id="{63029686-87BE-4E75-8373-8D06DD4412B3}"/>
              </a:ext>
            </a:extLst>
          </p:cNvPr>
          <p:cNvSpPr>
            <a:spLocks noGrp="1"/>
          </p:cNvSpPr>
          <p:nvPr>
            <p:ph type="dt" sz="half" idx="10"/>
          </p:nvPr>
        </p:nvSpPr>
        <p:spPr/>
        <p:txBody>
          <a:bodyPr rtlCol="0"/>
          <a:lstStyle/>
          <a:p>
            <a:pPr algn="l" rtl="0"/>
            <a:r>
              <a:rPr lang="fr-FR">
                <a:solidFill>
                  <a:srgbClr val="FFFFFF"/>
                </a:solidFill>
                <a:effectLst>
                  <a:outerShdw blurRad="50800" dist="38100" dir="2700000" algn="tl" rotWithShape="0">
                    <a:prstClr val="black">
                      <a:alpha val="43000"/>
                    </a:prstClr>
                  </a:outerShdw>
                </a:effectLst>
              </a:rPr>
              <a:t>05/05/2023</a:t>
            </a:r>
            <a:endParaRPr lang="fr-FR" dirty="0">
              <a:solidFill>
                <a:srgbClr val="FFFFFF"/>
              </a:solidFill>
              <a:effectLst>
                <a:outerShdw blurRad="50800" dist="38100" dir="2700000" algn="tl" rotWithShape="0">
                  <a:prstClr val="black">
                    <a:alpha val="43000"/>
                  </a:prstClr>
                </a:outerShdw>
              </a:effectLst>
            </a:endParaRPr>
          </a:p>
        </p:txBody>
      </p:sp>
      <p:sp>
        <p:nvSpPr>
          <p:cNvPr id="6" name="Espace réservé du pied de page 5">
            <a:extLst>
              <a:ext uri="{FF2B5EF4-FFF2-40B4-BE49-F238E27FC236}">
                <a16:creationId xmlns:a16="http://schemas.microsoft.com/office/drawing/2014/main" id="{112A0352-7A16-48F0-9C66-57C647D319F8}"/>
              </a:ext>
            </a:extLst>
          </p:cNvPr>
          <p:cNvSpPr>
            <a:spLocks noGrp="1"/>
          </p:cNvSpPr>
          <p:nvPr>
            <p:ph type="ftr" sz="quarter" idx="11"/>
          </p:nvPr>
        </p:nvSpPr>
        <p:spPr/>
        <p:txBody>
          <a:bodyPr rtlCol="0"/>
          <a:lstStyle/>
          <a:p>
            <a:pPr algn="l" rtl="0"/>
            <a:r>
              <a:rPr lang="fr-FR"/>
              <a:t>Etude de faisabilité d'un moteur de classification</a:t>
            </a:r>
            <a:endParaRPr lang="fr-FR" dirty="0"/>
          </a:p>
        </p:txBody>
      </p:sp>
      <p:sp>
        <p:nvSpPr>
          <p:cNvPr id="9" name="Espace réservé du numéro de diapositive 8">
            <a:extLst>
              <a:ext uri="{FF2B5EF4-FFF2-40B4-BE49-F238E27FC236}">
                <a16:creationId xmlns:a16="http://schemas.microsoft.com/office/drawing/2014/main" id="{8933138F-06C1-46B9-8F23-C4B5783F6C5F}"/>
              </a:ext>
            </a:extLst>
          </p:cNvPr>
          <p:cNvSpPr>
            <a:spLocks noGrp="1"/>
          </p:cNvSpPr>
          <p:nvPr>
            <p:ph type="sldNum" sz="quarter" idx="12"/>
          </p:nvPr>
        </p:nvSpPr>
        <p:spPr/>
        <p:txBody>
          <a:bodyPr rtlCol="0"/>
          <a:lstStyle/>
          <a:p>
            <a:pPr rtl="0"/>
            <a:fld id="{FAEF9944-A4F6-4C59-AEBD-678D6480B8EA}" type="slidenum">
              <a:rPr lang="fr-FR" smtClean="0">
                <a:solidFill>
                  <a:srgbClr val="FFFFFF"/>
                </a:solidFill>
                <a:effectLst>
                  <a:outerShdw blurRad="50800" dist="38100" dir="2700000" algn="tl" rotWithShape="0">
                    <a:prstClr val="black">
                      <a:alpha val="43000"/>
                    </a:prstClr>
                  </a:outerShdw>
                </a:effectLst>
              </a:rPr>
              <a:pPr/>
              <a:t>1</a:t>
            </a:fld>
            <a:endParaRPr lang="fr-FR" dirty="0">
              <a:solidFill>
                <a:srgbClr val="FFFFFF"/>
              </a:solidFill>
              <a:effectLst>
                <a:outerShdw blurRad="50800" dist="38100" dir="2700000" algn="tl" rotWithShape="0">
                  <a:prstClr val="black">
                    <a:alpha val="43000"/>
                  </a:prstClr>
                </a:outerShdw>
              </a:effectLst>
            </a:endParaRPr>
          </a:p>
        </p:txBody>
      </p:sp>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55AD28-50B3-F540-A3BE-1AA507E61447}"/>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pied de page 2">
            <a:extLst>
              <a:ext uri="{FF2B5EF4-FFF2-40B4-BE49-F238E27FC236}">
                <a16:creationId xmlns:a16="http://schemas.microsoft.com/office/drawing/2014/main" id="{CF718FC0-83CF-1D9D-4C20-D7560117570B}"/>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58EAC25E-74BC-9CC5-6041-F46FB1632B4F}"/>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CF838911-489E-D6A4-B81A-EBD4AFB12F3E}"/>
              </a:ext>
            </a:extLst>
          </p:cNvPr>
          <p:cNvSpPr>
            <a:spLocks noGrp="1"/>
          </p:cNvSpPr>
          <p:nvPr>
            <p:ph type="sldNum" sz="quarter" idx="12"/>
          </p:nvPr>
        </p:nvSpPr>
        <p:spPr/>
        <p:txBody>
          <a:bodyPr/>
          <a:lstStyle/>
          <a:p>
            <a:pPr rtl="0"/>
            <a:fld id="{FAEF9944-A4F6-4C59-AEBD-678D6480B8EA}" type="slidenum">
              <a:rPr lang="fr-FR" smtClean="0"/>
              <a:t>10</a:t>
            </a:fld>
            <a:endParaRPr lang="fr-FR" dirty="0"/>
          </a:p>
        </p:txBody>
      </p:sp>
      <p:sp>
        <p:nvSpPr>
          <p:cNvPr id="8" name="ZoneTexte 7">
            <a:extLst>
              <a:ext uri="{FF2B5EF4-FFF2-40B4-BE49-F238E27FC236}">
                <a16:creationId xmlns:a16="http://schemas.microsoft.com/office/drawing/2014/main" id="{301F5AD0-41B0-14E2-D03B-9EBB925FB265}"/>
              </a:ext>
            </a:extLst>
          </p:cNvPr>
          <p:cNvSpPr txBox="1"/>
          <p:nvPr/>
        </p:nvSpPr>
        <p:spPr>
          <a:xfrm>
            <a:off x="1408937" y="2841129"/>
            <a:ext cx="10587087" cy="2585323"/>
          </a:xfrm>
          <a:prstGeom prst="rect">
            <a:avLst/>
          </a:prstGeom>
          <a:noFill/>
        </p:spPr>
        <p:txBody>
          <a:bodyPr wrap="square" numCol="1">
            <a:spAutoFit/>
          </a:bodyPr>
          <a:lstStyle/>
          <a:p>
            <a:r>
              <a:rPr lang="fr-FR" b="1" dirty="0"/>
              <a:t>Plusieurs techniques de traitement de langage on été utilisées et comparées</a:t>
            </a:r>
            <a:r>
              <a:rPr lang="fr-FR" dirty="0"/>
              <a:t>:</a:t>
            </a:r>
          </a:p>
          <a:p>
            <a:endParaRPr lang="fr-FR" dirty="0"/>
          </a:p>
          <a:p>
            <a:r>
              <a:rPr lang="fr-FR" b="1" dirty="0">
                <a:solidFill>
                  <a:srgbClr val="FFC000"/>
                </a:solidFill>
              </a:rPr>
              <a:t>Approche Bag Of </a:t>
            </a:r>
            <a:r>
              <a:rPr lang="fr-FR" b="1" dirty="0" err="1">
                <a:solidFill>
                  <a:srgbClr val="FFC000"/>
                </a:solidFill>
              </a:rPr>
              <a:t>Words</a:t>
            </a:r>
            <a:r>
              <a:rPr lang="fr-FR" b="1" dirty="0">
                <a:solidFill>
                  <a:srgbClr val="FFC000"/>
                </a:solidFill>
              </a:rPr>
              <a:t>:</a:t>
            </a:r>
          </a:p>
          <a:p>
            <a:endParaRPr lang="fr-FR" dirty="0"/>
          </a:p>
          <a:p>
            <a:endParaRPr lang="fr-FR" dirty="0"/>
          </a:p>
          <a:p>
            <a:endParaRPr lang="fr-FR" dirty="0"/>
          </a:p>
          <a:p>
            <a:endParaRPr lang="fr-FR" dirty="0"/>
          </a:p>
          <a:p>
            <a:r>
              <a:rPr lang="fr-FR" b="1" dirty="0">
                <a:solidFill>
                  <a:srgbClr val="337CB7"/>
                </a:solidFill>
              </a:rPr>
              <a:t>Approche </a:t>
            </a:r>
            <a:r>
              <a:rPr lang="fr-FR" b="1" dirty="0" err="1">
                <a:solidFill>
                  <a:srgbClr val="337CB7"/>
                </a:solidFill>
              </a:rPr>
              <a:t>words</a:t>
            </a:r>
            <a:r>
              <a:rPr lang="fr-FR" b="1" dirty="0">
                <a:solidFill>
                  <a:srgbClr val="337CB7"/>
                </a:solidFill>
              </a:rPr>
              <a:t> </a:t>
            </a:r>
            <a:r>
              <a:rPr lang="fr-FR" b="1" dirty="0" err="1">
                <a:solidFill>
                  <a:srgbClr val="337CB7"/>
                </a:solidFill>
              </a:rPr>
              <a:t>Embeddings</a:t>
            </a:r>
            <a:r>
              <a:rPr lang="fr-FR" b="1" dirty="0">
                <a:solidFill>
                  <a:srgbClr val="337CB7"/>
                </a:solidFill>
              </a:rPr>
              <a:t>:</a:t>
            </a:r>
          </a:p>
          <a:p>
            <a:endParaRPr lang="fr-FR" dirty="0"/>
          </a:p>
        </p:txBody>
      </p:sp>
      <p:sp>
        <p:nvSpPr>
          <p:cNvPr id="9" name="ZoneTexte 8">
            <a:extLst>
              <a:ext uri="{FF2B5EF4-FFF2-40B4-BE49-F238E27FC236}">
                <a16:creationId xmlns:a16="http://schemas.microsoft.com/office/drawing/2014/main" id="{69FFCE46-7497-6D75-BD92-9E2C853A6265}"/>
              </a:ext>
            </a:extLst>
          </p:cNvPr>
          <p:cNvSpPr txBox="1"/>
          <p:nvPr/>
        </p:nvSpPr>
        <p:spPr>
          <a:xfrm>
            <a:off x="1408937" y="5115949"/>
            <a:ext cx="10587087" cy="10772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numCol="3" rtlCol="0">
            <a:spAutoFit/>
          </a:bodyPr>
          <a:lstStyle/>
          <a:p>
            <a:r>
              <a:rPr lang="fr-FR" sz="1600" b="1" dirty="0">
                <a:solidFill>
                  <a:schemeClr val="tx1"/>
                </a:solidFill>
              </a:rPr>
              <a:t>Word </a:t>
            </a:r>
            <a:r>
              <a:rPr lang="fr-FR" sz="1600" b="1" dirty="0" err="1">
                <a:solidFill>
                  <a:schemeClr val="tx1"/>
                </a:solidFill>
              </a:rPr>
              <a:t>embeddins</a:t>
            </a:r>
            <a:r>
              <a:rPr lang="fr-FR" sz="1600" b="1" dirty="0">
                <a:solidFill>
                  <a:schemeClr val="tx1"/>
                </a:solidFill>
              </a:rPr>
              <a:t> classiques</a:t>
            </a:r>
          </a:p>
          <a:p>
            <a:pPr marL="285750" indent="-285750">
              <a:buFont typeface="Arial" panose="020B0604020202020204" pitchFamily="34" charset="0"/>
              <a:buChar char="•"/>
            </a:pPr>
            <a:r>
              <a:rPr lang="fr-FR" sz="1600" dirty="0">
                <a:solidFill>
                  <a:schemeClr val="tx1"/>
                </a:solidFill>
              </a:rPr>
              <a:t>Word2Vec</a:t>
            </a:r>
          </a:p>
          <a:p>
            <a:pPr marL="285750" indent="-285750">
              <a:buFont typeface="Arial" panose="020B0604020202020204" pitchFamily="34" charset="0"/>
              <a:buChar char="•"/>
            </a:pPr>
            <a:r>
              <a:rPr lang="fr-FR" sz="1600" dirty="0" err="1">
                <a:solidFill>
                  <a:schemeClr val="tx1"/>
                </a:solidFill>
              </a:rPr>
              <a:t>FastText</a:t>
            </a: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GloVe</a:t>
            </a:r>
            <a:endParaRPr lang="fr-FR" sz="1600" dirty="0">
              <a:solidFill>
                <a:schemeClr val="tx1"/>
              </a:solidFill>
            </a:endParaRPr>
          </a:p>
          <a:p>
            <a:r>
              <a:rPr lang="fr-FR" sz="1600" b="1" dirty="0">
                <a:solidFill>
                  <a:schemeClr val="tx1"/>
                </a:solidFill>
              </a:rPr>
              <a:t>Topics Modeling</a:t>
            </a:r>
          </a:p>
          <a:p>
            <a:pPr marL="285750" indent="-285750">
              <a:buFont typeface="Arial" panose="020B0604020202020204" pitchFamily="34" charset="0"/>
              <a:buChar char="•"/>
            </a:pPr>
            <a:r>
              <a:rPr lang="fr-FR" sz="1600" dirty="0">
                <a:solidFill>
                  <a:schemeClr val="tx1"/>
                </a:solidFill>
              </a:rPr>
              <a:t>LDA </a:t>
            </a:r>
            <a:r>
              <a:rPr lang="fr-FR" sz="1400" dirty="0">
                <a:solidFill>
                  <a:schemeClr val="tx1"/>
                </a:solidFill>
              </a:rPr>
              <a:t>(Latent Dirichlet Allocation)</a:t>
            </a:r>
          </a:p>
          <a:p>
            <a:pPr marL="285750" indent="-285750">
              <a:buFont typeface="Arial" panose="020B0604020202020204" pitchFamily="34" charset="0"/>
              <a:buChar char="•"/>
            </a:pPr>
            <a:r>
              <a:rPr lang="fr-FR" sz="1600" dirty="0">
                <a:solidFill>
                  <a:schemeClr val="tx1"/>
                </a:solidFill>
              </a:rPr>
              <a:t>NMF </a:t>
            </a:r>
            <a:r>
              <a:rPr lang="fr-FR" sz="1200" dirty="0">
                <a:solidFill>
                  <a:schemeClr val="tx1"/>
                </a:solidFill>
              </a:rPr>
              <a:t>(Non-</a:t>
            </a:r>
            <a:r>
              <a:rPr lang="fr-FR" sz="1200" dirty="0" err="1">
                <a:solidFill>
                  <a:schemeClr val="tx1"/>
                </a:solidFill>
              </a:rPr>
              <a:t>negative</a:t>
            </a:r>
            <a:r>
              <a:rPr lang="fr-FR" sz="1200" dirty="0">
                <a:solidFill>
                  <a:schemeClr val="tx1"/>
                </a:solidFill>
              </a:rPr>
              <a:t> matrix </a:t>
            </a:r>
            <a:r>
              <a:rPr lang="fr-FR" sz="1200" dirty="0" err="1">
                <a:solidFill>
                  <a:schemeClr val="tx1"/>
                </a:solidFill>
              </a:rPr>
              <a:t>factorization</a:t>
            </a:r>
            <a:r>
              <a:rPr lang="fr-FR" sz="1200" dirty="0">
                <a:solidFill>
                  <a:schemeClr val="tx1"/>
                </a:solidFill>
              </a:rPr>
              <a:t>)</a:t>
            </a:r>
          </a:p>
          <a:p>
            <a:pPr marL="285750" indent="-285750">
              <a:buFont typeface="Arial" panose="020B0604020202020204" pitchFamily="34" charset="0"/>
              <a:buChar char="•"/>
            </a:pPr>
            <a:endParaRPr lang="fr-FR" sz="1600" b="1" dirty="0">
              <a:solidFill>
                <a:schemeClr val="tx1"/>
              </a:solidFill>
            </a:endParaRPr>
          </a:p>
          <a:p>
            <a:pPr lvl="3"/>
            <a:r>
              <a:rPr lang="fr-FR" sz="1600" b="1" dirty="0">
                <a:solidFill>
                  <a:schemeClr val="tx1"/>
                </a:solidFill>
              </a:rPr>
              <a:t>Word </a:t>
            </a:r>
            <a:r>
              <a:rPr lang="fr-FR" sz="1600" b="1" dirty="0" err="1">
                <a:solidFill>
                  <a:schemeClr val="tx1"/>
                </a:solidFill>
              </a:rPr>
              <a:t>Embeddinds</a:t>
            </a:r>
            <a:endParaRPr lang="fr-FR" sz="1600" b="1" dirty="0">
              <a:solidFill>
                <a:schemeClr val="tx1"/>
              </a:solidFill>
            </a:endParaRPr>
          </a:p>
          <a:p>
            <a:pPr marL="1657350" lvl="3" indent="-285750">
              <a:buFont typeface="Arial" panose="020B0604020202020204" pitchFamily="34" charset="0"/>
              <a:buChar char="•"/>
            </a:pPr>
            <a:r>
              <a:rPr lang="fr-FR" sz="1600" b="1" dirty="0">
                <a:solidFill>
                  <a:schemeClr val="tx1"/>
                </a:solidFill>
              </a:rPr>
              <a:t>BERT</a:t>
            </a:r>
          </a:p>
          <a:p>
            <a:pPr marL="1657350" lvl="3" indent="-285750">
              <a:buFont typeface="Arial" panose="020B0604020202020204" pitchFamily="34" charset="0"/>
              <a:buChar char="•"/>
            </a:pPr>
            <a:r>
              <a:rPr lang="fr-FR" sz="1600" b="1" dirty="0" err="1">
                <a:solidFill>
                  <a:schemeClr val="tx1"/>
                </a:solidFill>
              </a:rPr>
              <a:t>RoBERTa</a:t>
            </a:r>
            <a:endParaRPr lang="fr-FR" sz="1600" b="1" dirty="0">
              <a:solidFill>
                <a:schemeClr val="tx1"/>
              </a:solidFill>
            </a:endParaRPr>
          </a:p>
          <a:p>
            <a:pPr marL="1657350" lvl="3" indent="-285750">
              <a:buFont typeface="Arial" panose="020B0604020202020204" pitchFamily="34" charset="0"/>
              <a:buChar char="•"/>
            </a:pPr>
            <a:r>
              <a:rPr lang="fr-FR" sz="1600" b="1" dirty="0">
                <a:solidFill>
                  <a:schemeClr val="tx1"/>
                </a:solidFill>
              </a:rPr>
              <a:t>USE</a:t>
            </a:r>
          </a:p>
        </p:txBody>
      </p:sp>
      <p:sp>
        <p:nvSpPr>
          <p:cNvPr id="10" name="ZoneTexte 9">
            <a:extLst>
              <a:ext uri="{FF2B5EF4-FFF2-40B4-BE49-F238E27FC236}">
                <a16:creationId xmlns:a16="http://schemas.microsoft.com/office/drawing/2014/main" id="{803BA983-4042-4835-ADB6-A5977054A8ED}"/>
              </a:ext>
            </a:extLst>
          </p:cNvPr>
          <p:cNvSpPr txBox="1"/>
          <p:nvPr/>
        </p:nvSpPr>
        <p:spPr>
          <a:xfrm>
            <a:off x="1408937" y="3796523"/>
            <a:ext cx="10587087"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285750" indent="-285750">
              <a:buFont typeface="Arial" panose="020B0604020202020204" pitchFamily="34" charset="0"/>
              <a:buChar char="•"/>
            </a:pPr>
            <a:r>
              <a:rPr lang="fr-FR" dirty="0" err="1"/>
              <a:t>Terms</a:t>
            </a:r>
            <a:r>
              <a:rPr lang="fr-FR" dirty="0"/>
              <a:t>-Frequency</a:t>
            </a:r>
          </a:p>
          <a:p>
            <a:pPr marL="285750" indent="-285750">
              <a:buFont typeface="Arial" panose="020B0604020202020204" pitchFamily="34" charset="0"/>
              <a:buChar char="•"/>
            </a:pPr>
            <a:r>
              <a:rPr lang="fr-FR" dirty="0"/>
              <a:t>TF-</a:t>
            </a:r>
            <a:r>
              <a:rPr lang="fr-FR" dirty="0" err="1"/>
              <a:t>Idf</a:t>
            </a:r>
            <a:r>
              <a:rPr lang="fr-FR" dirty="0"/>
              <a:t> ( </a:t>
            </a:r>
            <a:r>
              <a:rPr lang="fr-FR" b="1" dirty="0" err="1">
                <a:solidFill>
                  <a:srgbClr val="A65628"/>
                </a:solidFill>
              </a:rPr>
              <a:t>T</a:t>
            </a:r>
            <a:r>
              <a:rPr lang="fr-FR" dirty="0" err="1"/>
              <a:t>erms</a:t>
            </a:r>
            <a:r>
              <a:rPr lang="fr-FR" dirty="0"/>
              <a:t> </a:t>
            </a:r>
            <a:r>
              <a:rPr lang="fr-FR" b="1" dirty="0">
                <a:solidFill>
                  <a:srgbClr val="A65628"/>
                </a:solidFill>
              </a:rPr>
              <a:t>F</a:t>
            </a:r>
            <a:r>
              <a:rPr lang="fr-FR" dirty="0"/>
              <a:t>requency – </a:t>
            </a:r>
            <a:r>
              <a:rPr lang="fr-FR" b="1" dirty="0">
                <a:solidFill>
                  <a:srgbClr val="A65628"/>
                </a:solidFill>
              </a:rPr>
              <a:t>I</a:t>
            </a:r>
            <a:r>
              <a:rPr lang="fr-FR" dirty="0"/>
              <a:t>nverse </a:t>
            </a:r>
            <a:r>
              <a:rPr lang="fr-FR" b="1" dirty="0">
                <a:solidFill>
                  <a:srgbClr val="A65628"/>
                </a:solidFill>
              </a:rPr>
              <a:t>D</a:t>
            </a:r>
            <a:r>
              <a:rPr lang="fr-FR" dirty="0"/>
              <a:t>ocument </a:t>
            </a:r>
            <a:r>
              <a:rPr lang="fr-FR" b="1" dirty="0">
                <a:solidFill>
                  <a:srgbClr val="A65628"/>
                </a:solidFill>
              </a:rPr>
              <a:t>F</a:t>
            </a:r>
            <a:r>
              <a:rPr lang="fr-FR" dirty="0"/>
              <a:t>requency)</a:t>
            </a:r>
          </a:p>
        </p:txBody>
      </p:sp>
    </p:spTree>
    <p:extLst>
      <p:ext uri="{BB962C8B-B14F-4D97-AF65-F5344CB8AC3E}">
        <p14:creationId xmlns:p14="http://schemas.microsoft.com/office/powerpoint/2010/main" val="8753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EF6410BF-C7C3-7C10-CCBD-54D279219DA2}"/>
              </a:ext>
            </a:extLst>
          </p:cNvPr>
          <p:cNvSpPr>
            <a:spLocks noGrp="1"/>
          </p:cNvSpPr>
          <p:nvPr>
            <p:ph idx="14"/>
          </p:nvPr>
        </p:nvSpPr>
        <p:spPr/>
        <p:txBody>
          <a:bodyPr/>
          <a:lstStyle/>
          <a:p>
            <a:pPr algn="ctr"/>
            <a:r>
              <a:rPr lang="fr-FR" dirty="0" err="1"/>
              <a:t>Terms</a:t>
            </a:r>
            <a:r>
              <a:rPr lang="fr-FR" dirty="0"/>
              <a:t>-Frequency</a:t>
            </a:r>
          </a:p>
        </p:txBody>
      </p:sp>
      <p:sp>
        <p:nvSpPr>
          <p:cNvPr id="5" name="Espace réservé du contenu 4">
            <a:extLst>
              <a:ext uri="{FF2B5EF4-FFF2-40B4-BE49-F238E27FC236}">
                <a16:creationId xmlns:a16="http://schemas.microsoft.com/office/drawing/2014/main" id="{BB2162A3-CED3-C870-0639-C35342055842}"/>
              </a:ext>
            </a:extLst>
          </p:cNvPr>
          <p:cNvSpPr>
            <a:spLocks noGrp="1"/>
          </p:cNvSpPr>
          <p:nvPr>
            <p:ph idx="15"/>
          </p:nvPr>
        </p:nvSpPr>
        <p:spPr/>
        <p:txBody>
          <a:bodyPr/>
          <a:lstStyle/>
          <a:p>
            <a:pPr algn="ctr"/>
            <a:r>
              <a:rPr lang="fr-FR" dirty="0"/>
              <a:t>TF-IDF</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11</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7" y="1524000"/>
            <a:ext cx="1880150" cy="369332"/>
          </a:xfrm>
          <a:prstGeom prst="rect">
            <a:avLst/>
          </a:prstGeom>
          <a:noFill/>
        </p:spPr>
        <p:txBody>
          <a:bodyPr wrap="square" rtlCol="0">
            <a:spAutoFit/>
          </a:bodyPr>
          <a:lstStyle/>
          <a:p>
            <a:r>
              <a:rPr lang="fr-FR" b="1" dirty="0"/>
              <a:t>Bag of </a:t>
            </a:r>
            <a:r>
              <a:rPr lang="fr-FR" b="1" dirty="0" err="1"/>
              <a:t>Words</a:t>
            </a:r>
            <a:endParaRPr lang="fr-FR" b="1" dirty="0"/>
          </a:p>
        </p:txBody>
      </p:sp>
      <p:pic>
        <p:nvPicPr>
          <p:cNvPr id="1026" name="Picture 2">
            <a:extLst>
              <a:ext uri="{FF2B5EF4-FFF2-40B4-BE49-F238E27FC236}">
                <a16:creationId xmlns:a16="http://schemas.microsoft.com/office/drawing/2014/main" id="{2CCC4FD0-D86B-732B-186B-97D77A144E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9288" y="2482926"/>
            <a:ext cx="4727575" cy="2908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D435ED-C929-2041-DE12-996F1F8C4149}"/>
              </a:ext>
            </a:extLst>
          </p:cNvPr>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096000" y="2481118"/>
            <a:ext cx="4727575" cy="291176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e 50">
            <a:extLst>
              <a:ext uri="{FF2B5EF4-FFF2-40B4-BE49-F238E27FC236}">
                <a16:creationId xmlns:a16="http://schemas.microsoft.com/office/drawing/2014/main" id="{F17F0C3F-F4CD-ABB1-A9E4-8B0E3D739A28}"/>
              </a:ext>
            </a:extLst>
          </p:cNvPr>
          <p:cNvGrpSpPr/>
          <p:nvPr/>
        </p:nvGrpSpPr>
        <p:grpSpPr>
          <a:xfrm>
            <a:off x="4953001" y="3093720"/>
            <a:ext cx="311944" cy="1767998"/>
            <a:chOff x="4953001" y="3093720"/>
            <a:chExt cx="311944" cy="1767998"/>
          </a:xfrm>
        </p:grpSpPr>
        <p:sp>
          <p:nvSpPr>
            <p:cNvPr id="11" name="Ellipse 10">
              <a:extLst>
                <a:ext uri="{FF2B5EF4-FFF2-40B4-BE49-F238E27FC236}">
                  <a16:creationId xmlns:a16="http://schemas.microsoft.com/office/drawing/2014/main" id="{A049FF16-637F-9AC7-B8AC-6F3FCA583E8A}"/>
                </a:ext>
              </a:extLst>
            </p:cNvPr>
            <p:cNvSpPr/>
            <p:nvPr/>
          </p:nvSpPr>
          <p:spPr>
            <a:xfrm>
              <a:off x="4953001" y="3714496"/>
              <a:ext cx="311944" cy="851294"/>
            </a:xfrm>
            <a:prstGeom prst="ellipse">
              <a:avLst/>
            </a:prstGeom>
            <a:solidFill>
              <a:schemeClr val="accent5">
                <a:alpha val="50000"/>
              </a:schemeClr>
            </a:solidFill>
            <a:ln>
              <a:solidFill>
                <a:srgbClr val="A4522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C605F27B-867B-CD96-650C-428CAEFDCCA9}"/>
                </a:ext>
              </a:extLst>
            </p:cNvPr>
            <p:cNvSpPr txBox="1"/>
            <p:nvPr/>
          </p:nvSpPr>
          <p:spPr>
            <a:xfrm rot="16200000">
              <a:off x="4233473" y="3875347"/>
              <a:ext cx="1767998" cy="204744"/>
            </a:xfrm>
            <a:prstGeom prst="rect">
              <a:avLst/>
            </a:prstGeom>
            <a:noFill/>
          </p:spPr>
          <p:txBody>
            <a:bodyPr wrap="square" rtlCol="0">
              <a:spAutoFit/>
            </a:bodyPr>
            <a:lstStyle/>
            <a:p>
              <a:r>
                <a:rPr lang="fr-FR" sz="700" dirty="0">
                  <a:solidFill>
                    <a:srgbClr val="A45222"/>
                  </a:solidFill>
                </a:rPr>
                <a:t>Home </a:t>
              </a:r>
              <a:r>
                <a:rPr lang="fr-FR" sz="700" dirty="0" err="1">
                  <a:solidFill>
                    <a:srgbClr val="A45222"/>
                  </a:solidFill>
                </a:rPr>
                <a:t>decor</a:t>
              </a:r>
              <a:r>
                <a:rPr lang="fr-FR" sz="700" dirty="0">
                  <a:solidFill>
                    <a:srgbClr val="A45222"/>
                  </a:solidFill>
                </a:rPr>
                <a:t> &amp; festive </a:t>
              </a:r>
              <a:r>
                <a:rPr lang="fr-FR" sz="700" dirty="0" err="1">
                  <a:solidFill>
                    <a:srgbClr val="A45222"/>
                  </a:solidFill>
                </a:rPr>
                <a:t>needs</a:t>
              </a:r>
              <a:endParaRPr lang="fr-FR" sz="700" dirty="0">
                <a:solidFill>
                  <a:srgbClr val="A45222"/>
                </a:solidFill>
              </a:endParaRPr>
            </a:p>
          </p:txBody>
        </p:sp>
      </p:grpSp>
      <p:grpSp>
        <p:nvGrpSpPr>
          <p:cNvPr id="52" name="Groupe 51">
            <a:extLst>
              <a:ext uri="{FF2B5EF4-FFF2-40B4-BE49-F238E27FC236}">
                <a16:creationId xmlns:a16="http://schemas.microsoft.com/office/drawing/2014/main" id="{8C557B39-F0BD-0272-481E-5D2EB73FD94D}"/>
              </a:ext>
            </a:extLst>
          </p:cNvPr>
          <p:cNvGrpSpPr/>
          <p:nvPr/>
        </p:nvGrpSpPr>
        <p:grpSpPr>
          <a:xfrm>
            <a:off x="4088605" y="4629150"/>
            <a:ext cx="1098551" cy="628650"/>
            <a:chOff x="4088605" y="4629150"/>
            <a:chExt cx="1098551" cy="628650"/>
          </a:xfrm>
        </p:grpSpPr>
        <p:sp>
          <p:nvSpPr>
            <p:cNvPr id="13" name="Ellipse 12">
              <a:extLst>
                <a:ext uri="{FF2B5EF4-FFF2-40B4-BE49-F238E27FC236}">
                  <a16:creationId xmlns:a16="http://schemas.microsoft.com/office/drawing/2014/main" id="{364D425A-F925-4171-CC9D-0F8A194D5CA3}"/>
                </a:ext>
              </a:extLst>
            </p:cNvPr>
            <p:cNvSpPr/>
            <p:nvPr/>
          </p:nvSpPr>
          <p:spPr>
            <a:xfrm>
              <a:off x="4387850" y="4629150"/>
              <a:ext cx="632972" cy="628650"/>
            </a:xfrm>
            <a:prstGeom prst="ellipse">
              <a:avLst/>
            </a:prstGeom>
            <a:noFill/>
            <a:ln>
              <a:solidFill>
                <a:schemeClr val="bg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8FFF1B6C-C214-3102-3ADC-319AEFD75789}"/>
                </a:ext>
              </a:extLst>
            </p:cNvPr>
            <p:cNvSpPr txBox="1"/>
            <p:nvPr/>
          </p:nvSpPr>
          <p:spPr>
            <a:xfrm>
              <a:off x="4088605" y="4895564"/>
              <a:ext cx="1098551" cy="230832"/>
            </a:xfrm>
            <a:prstGeom prst="rect">
              <a:avLst/>
            </a:prstGeom>
            <a:noFill/>
          </p:spPr>
          <p:txBody>
            <a:bodyPr wrap="square" rtlCol="0">
              <a:spAutoFit/>
            </a:bodyPr>
            <a:lstStyle/>
            <a:p>
              <a:r>
                <a:rPr lang="fr-FR" sz="900" dirty="0" err="1">
                  <a:solidFill>
                    <a:schemeClr val="tx2">
                      <a:lumMod val="60000"/>
                      <a:lumOff val="40000"/>
                    </a:schemeClr>
                  </a:solidFill>
                </a:rPr>
                <a:t>Kitchen</a:t>
              </a:r>
              <a:r>
                <a:rPr lang="fr-FR" sz="900" dirty="0">
                  <a:solidFill>
                    <a:schemeClr val="tx2">
                      <a:lumMod val="60000"/>
                      <a:lumOff val="40000"/>
                    </a:schemeClr>
                  </a:solidFill>
                </a:rPr>
                <a:t> &amp; </a:t>
              </a:r>
              <a:r>
                <a:rPr lang="fr-FR" sz="900" dirty="0" err="1">
                  <a:solidFill>
                    <a:schemeClr val="tx2">
                      <a:lumMod val="60000"/>
                      <a:lumOff val="40000"/>
                    </a:schemeClr>
                  </a:solidFill>
                </a:rPr>
                <a:t>dining</a:t>
              </a:r>
              <a:endParaRPr lang="fr-FR" sz="900" dirty="0">
                <a:solidFill>
                  <a:schemeClr val="tx2">
                    <a:lumMod val="60000"/>
                    <a:lumOff val="40000"/>
                  </a:schemeClr>
                </a:solidFill>
              </a:endParaRPr>
            </a:p>
          </p:txBody>
        </p:sp>
      </p:grpSp>
      <p:grpSp>
        <p:nvGrpSpPr>
          <p:cNvPr id="50" name="Groupe 49">
            <a:extLst>
              <a:ext uri="{FF2B5EF4-FFF2-40B4-BE49-F238E27FC236}">
                <a16:creationId xmlns:a16="http://schemas.microsoft.com/office/drawing/2014/main" id="{207DFF1E-F282-FD6B-3009-F090B5FE5D3F}"/>
              </a:ext>
            </a:extLst>
          </p:cNvPr>
          <p:cNvGrpSpPr/>
          <p:nvPr/>
        </p:nvGrpSpPr>
        <p:grpSpPr>
          <a:xfrm>
            <a:off x="3911600" y="2580478"/>
            <a:ext cx="914400" cy="746922"/>
            <a:chOff x="3911600" y="2580478"/>
            <a:chExt cx="914400" cy="746922"/>
          </a:xfrm>
        </p:grpSpPr>
        <p:sp>
          <p:nvSpPr>
            <p:cNvPr id="15" name="Ellipse 14">
              <a:extLst>
                <a:ext uri="{FF2B5EF4-FFF2-40B4-BE49-F238E27FC236}">
                  <a16:creationId xmlns:a16="http://schemas.microsoft.com/office/drawing/2014/main" id="{5AF510BA-4B3B-14B6-80CA-9F612CE5E2CE}"/>
                </a:ext>
              </a:extLst>
            </p:cNvPr>
            <p:cNvSpPr/>
            <p:nvPr/>
          </p:nvSpPr>
          <p:spPr>
            <a:xfrm>
              <a:off x="4038570" y="2580478"/>
              <a:ext cx="450850" cy="74692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16" name="ZoneTexte 15">
              <a:extLst>
                <a:ext uri="{FF2B5EF4-FFF2-40B4-BE49-F238E27FC236}">
                  <a16:creationId xmlns:a16="http://schemas.microsoft.com/office/drawing/2014/main" id="{D795DB61-F06C-FE90-E673-493164197760}"/>
                </a:ext>
              </a:extLst>
            </p:cNvPr>
            <p:cNvSpPr txBox="1"/>
            <p:nvPr/>
          </p:nvSpPr>
          <p:spPr>
            <a:xfrm>
              <a:off x="3911600" y="2698750"/>
              <a:ext cx="914400" cy="230832"/>
            </a:xfrm>
            <a:prstGeom prst="rect">
              <a:avLst/>
            </a:prstGeom>
            <a:noFill/>
          </p:spPr>
          <p:txBody>
            <a:bodyPr wrap="square" rtlCol="0">
              <a:spAutoFit/>
            </a:bodyPr>
            <a:lstStyle/>
            <a:p>
              <a:r>
                <a:rPr lang="fr-FR" sz="900" dirty="0">
                  <a:solidFill>
                    <a:srgbClr val="FF0000"/>
                  </a:solidFill>
                </a:rPr>
                <a:t>Baby care</a:t>
              </a:r>
            </a:p>
          </p:txBody>
        </p:sp>
      </p:grpSp>
      <p:grpSp>
        <p:nvGrpSpPr>
          <p:cNvPr id="49" name="Groupe 48">
            <a:extLst>
              <a:ext uri="{FF2B5EF4-FFF2-40B4-BE49-F238E27FC236}">
                <a16:creationId xmlns:a16="http://schemas.microsoft.com/office/drawing/2014/main" id="{95858D46-268B-C25A-F02C-02DF50D2CB66}"/>
              </a:ext>
            </a:extLst>
          </p:cNvPr>
          <p:cNvGrpSpPr/>
          <p:nvPr/>
        </p:nvGrpSpPr>
        <p:grpSpPr>
          <a:xfrm>
            <a:off x="3315624" y="3498850"/>
            <a:ext cx="484851" cy="1157553"/>
            <a:chOff x="3315624" y="3498850"/>
            <a:chExt cx="484851" cy="1157553"/>
          </a:xfrm>
        </p:grpSpPr>
        <p:sp>
          <p:nvSpPr>
            <p:cNvPr id="4" name="Ellipse 3">
              <a:extLst>
                <a:ext uri="{FF2B5EF4-FFF2-40B4-BE49-F238E27FC236}">
                  <a16:creationId xmlns:a16="http://schemas.microsoft.com/office/drawing/2014/main" id="{31BB681B-111A-D869-6118-F2D4D0EB0DEC}"/>
                </a:ext>
              </a:extLst>
            </p:cNvPr>
            <p:cNvSpPr/>
            <p:nvPr/>
          </p:nvSpPr>
          <p:spPr>
            <a:xfrm>
              <a:off x="3321050" y="3498850"/>
              <a:ext cx="479425" cy="977900"/>
            </a:xfrm>
            <a:prstGeom prst="ellipse">
              <a:avLst/>
            </a:prstGeom>
            <a:noFill/>
            <a:ln w="9525" cap="flat" cmpd="sng" algn="ctr">
              <a:solidFill>
                <a:srgbClr val="FA94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6" name="ZoneTexte 5">
              <a:extLst>
                <a:ext uri="{FF2B5EF4-FFF2-40B4-BE49-F238E27FC236}">
                  <a16:creationId xmlns:a16="http://schemas.microsoft.com/office/drawing/2014/main" id="{68C6C6FA-2002-6218-8C62-B7451B38FC85}"/>
                </a:ext>
              </a:extLst>
            </p:cNvPr>
            <p:cNvSpPr txBox="1"/>
            <p:nvPr/>
          </p:nvSpPr>
          <p:spPr>
            <a:xfrm>
              <a:off x="3315624" y="4456348"/>
              <a:ext cx="479425" cy="200055"/>
            </a:xfrm>
            <a:prstGeom prst="rect">
              <a:avLst/>
            </a:prstGeom>
            <a:noFill/>
            <a:ln>
              <a:noFill/>
            </a:ln>
          </p:spPr>
          <p:txBody>
            <a:bodyPr wrap="square" rtlCol="0">
              <a:spAutoFit/>
            </a:bodyPr>
            <a:lstStyle/>
            <a:p>
              <a:r>
                <a:rPr lang="fr-FR" sz="700" dirty="0">
                  <a:solidFill>
                    <a:srgbClr val="FA9431"/>
                  </a:solidFill>
                </a:rPr>
                <a:t>Watch</a:t>
              </a:r>
            </a:p>
          </p:txBody>
        </p:sp>
      </p:grpSp>
      <p:grpSp>
        <p:nvGrpSpPr>
          <p:cNvPr id="59" name="Groupe 58">
            <a:extLst>
              <a:ext uri="{FF2B5EF4-FFF2-40B4-BE49-F238E27FC236}">
                <a16:creationId xmlns:a16="http://schemas.microsoft.com/office/drawing/2014/main" id="{271C3AF4-10F8-C5A5-18E3-55665BD7CCDD}"/>
              </a:ext>
            </a:extLst>
          </p:cNvPr>
          <p:cNvGrpSpPr/>
          <p:nvPr/>
        </p:nvGrpSpPr>
        <p:grpSpPr>
          <a:xfrm>
            <a:off x="8388912" y="2648590"/>
            <a:ext cx="2353058" cy="2602988"/>
            <a:chOff x="8388912" y="2648590"/>
            <a:chExt cx="2353058" cy="2602988"/>
          </a:xfrm>
        </p:grpSpPr>
        <p:grpSp>
          <p:nvGrpSpPr>
            <p:cNvPr id="53" name="Groupe 52">
              <a:extLst>
                <a:ext uri="{FF2B5EF4-FFF2-40B4-BE49-F238E27FC236}">
                  <a16:creationId xmlns:a16="http://schemas.microsoft.com/office/drawing/2014/main" id="{E87FD46D-8BEC-323E-8B35-18708A3ECCC2}"/>
                </a:ext>
              </a:extLst>
            </p:cNvPr>
            <p:cNvGrpSpPr/>
            <p:nvPr/>
          </p:nvGrpSpPr>
          <p:grpSpPr>
            <a:xfrm>
              <a:off x="9806936" y="2648590"/>
              <a:ext cx="807843" cy="891279"/>
              <a:chOff x="9806936" y="2648590"/>
              <a:chExt cx="807843" cy="891279"/>
            </a:xfrm>
          </p:grpSpPr>
          <p:sp>
            <p:nvSpPr>
              <p:cNvPr id="24" name="Ellipse 23">
                <a:extLst>
                  <a:ext uri="{FF2B5EF4-FFF2-40B4-BE49-F238E27FC236}">
                    <a16:creationId xmlns:a16="http://schemas.microsoft.com/office/drawing/2014/main" id="{126B75C0-6EB6-3665-442A-2D1F5AC575C5}"/>
                  </a:ext>
                </a:extLst>
              </p:cNvPr>
              <p:cNvSpPr/>
              <p:nvPr/>
            </p:nvSpPr>
            <p:spPr>
              <a:xfrm>
                <a:off x="9824208" y="2648590"/>
                <a:ext cx="790571" cy="891279"/>
              </a:xfrm>
              <a:prstGeom prst="ellipse">
                <a:avLst/>
              </a:prstGeom>
              <a:noFill/>
              <a:ln w="9525" cap="flat" cmpd="sng" algn="ctr">
                <a:solidFill>
                  <a:srgbClr val="FA943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25" name="ZoneTexte 24">
                <a:extLst>
                  <a:ext uri="{FF2B5EF4-FFF2-40B4-BE49-F238E27FC236}">
                    <a16:creationId xmlns:a16="http://schemas.microsoft.com/office/drawing/2014/main" id="{DFAB8B3E-8A23-CE66-C893-C2F2988500B0}"/>
                  </a:ext>
                </a:extLst>
              </p:cNvPr>
              <p:cNvSpPr txBox="1"/>
              <p:nvPr/>
            </p:nvSpPr>
            <p:spPr>
              <a:xfrm>
                <a:off x="9806936" y="3020081"/>
                <a:ext cx="790571" cy="200055"/>
              </a:xfrm>
              <a:prstGeom prst="rect">
                <a:avLst/>
              </a:prstGeom>
              <a:noFill/>
              <a:ln>
                <a:noFill/>
              </a:ln>
            </p:spPr>
            <p:txBody>
              <a:bodyPr wrap="square" rtlCol="0">
                <a:spAutoFit/>
              </a:bodyPr>
              <a:lstStyle/>
              <a:p>
                <a:pPr algn="ctr"/>
                <a:r>
                  <a:rPr lang="fr-FR" sz="700" b="1" dirty="0">
                    <a:solidFill>
                      <a:srgbClr val="FA9431"/>
                    </a:solidFill>
                    <a:highlight>
                      <a:srgbClr val="FF0000"/>
                    </a:highlight>
                  </a:rPr>
                  <a:t>Watch</a:t>
                </a:r>
              </a:p>
            </p:txBody>
          </p:sp>
        </p:grpSp>
        <p:grpSp>
          <p:nvGrpSpPr>
            <p:cNvPr id="54" name="Groupe 53">
              <a:extLst>
                <a:ext uri="{FF2B5EF4-FFF2-40B4-BE49-F238E27FC236}">
                  <a16:creationId xmlns:a16="http://schemas.microsoft.com/office/drawing/2014/main" id="{7CBBB26C-AFBB-A821-21F7-6ED08634264D}"/>
                </a:ext>
              </a:extLst>
            </p:cNvPr>
            <p:cNvGrpSpPr/>
            <p:nvPr/>
          </p:nvGrpSpPr>
          <p:grpSpPr>
            <a:xfrm>
              <a:off x="9579592" y="3442402"/>
              <a:ext cx="389513" cy="939795"/>
              <a:chOff x="9579592" y="3442402"/>
              <a:chExt cx="389513" cy="939795"/>
            </a:xfrm>
          </p:grpSpPr>
          <p:sp>
            <p:nvSpPr>
              <p:cNvPr id="27" name="Ellipse 26">
                <a:extLst>
                  <a:ext uri="{FF2B5EF4-FFF2-40B4-BE49-F238E27FC236}">
                    <a16:creationId xmlns:a16="http://schemas.microsoft.com/office/drawing/2014/main" id="{6EEA5C42-0F3F-AF07-5A74-2DBBEC24BE00}"/>
                  </a:ext>
                </a:extLst>
              </p:cNvPr>
              <p:cNvSpPr/>
              <p:nvPr/>
            </p:nvSpPr>
            <p:spPr>
              <a:xfrm rot="610801">
                <a:off x="9579592" y="3442402"/>
                <a:ext cx="389513" cy="890508"/>
              </a:xfrm>
              <a:prstGeom prst="ellipse">
                <a:avLst/>
              </a:prstGeom>
              <a:solidFill>
                <a:schemeClr val="accent5">
                  <a:alpha val="50000"/>
                </a:schemeClr>
              </a:solidFill>
              <a:ln>
                <a:solidFill>
                  <a:srgbClr val="A65628"/>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E52F567C-3AA5-AF12-35DA-F2A83600F41F}"/>
                  </a:ext>
                </a:extLst>
              </p:cNvPr>
              <p:cNvSpPr txBox="1"/>
              <p:nvPr/>
            </p:nvSpPr>
            <p:spPr>
              <a:xfrm rot="16922236">
                <a:off x="9300757" y="3760330"/>
                <a:ext cx="935956" cy="307777"/>
              </a:xfrm>
              <a:prstGeom prst="rect">
                <a:avLst/>
              </a:prstGeom>
              <a:noFill/>
              <a:ln>
                <a:noFill/>
              </a:ln>
            </p:spPr>
            <p:txBody>
              <a:bodyPr wrap="square" rtlCol="0">
                <a:spAutoFit/>
              </a:bodyPr>
              <a:lstStyle/>
              <a:p>
                <a:pPr algn="ctr"/>
                <a:r>
                  <a:rPr lang="fr-FR" sz="700" dirty="0">
                    <a:solidFill>
                      <a:srgbClr val="A65628"/>
                    </a:solidFill>
                    <a:highlight>
                      <a:srgbClr val="FA9431"/>
                    </a:highlight>
                  </a:rPr>
                  <a:t>Home </a:t>
                </a:r>
                <a:r>
                  <a:rPr lang="fr-FR" sz="700" dirty="0" err="1">
                    <a:solidFill>
                      <a:srgbClr val="A65628"/>
                    </a:solidFill>
                    <a:highlight>
                      <a:srgbClr val="FA9431"/>
                    </a:highlight>
                  </a:rPr>
                  <a:t>decor</a:t>
                </a:r>
                <a:r>
                  <a:rPr lang="fr-FR" sz="700" dirty="0">
                    <a:solidFill>
                      <a:srgbClr val="A65628"/>
                    </a:solidFill>
                    <a:highlight>
                      <a:srgbClr val="FA9431"/>
                    </a:highlight>
                  </a:rPr>
                  <a:t> &amp; festive </a:t>
                </a:r>
                <a:r>
                  <a:rPr lang="fr-FR" sz="700" dirty="0" err="1">
                    <a:solidFill>
                      <a:srgbClr val="A65628"/>
                    </a:solidFill>
                    <a:highlight>
                      <a:srgbClr val="FA9431"/>
                    </a:highlight>
                  </a:rPr>
                  <a:t>needs</a:t>
                </a:r>
                <a:endParaRPr lang="fr-FR" sz="700" dirty="0">
                  <a:solidFill>
                    <a:srgbClr val="A65628"/>
                  </a:solidFill>
                  <a:highlight>
                    <a:srgbClr val="FA9431"/>
                  </a:highlight>
                </a:endParaRPr>
              </a:p>
            </p:txBody>
          </p:sp>
        </p:grpSp>
        <p:grpSp>
          <p:nvGrpSpPr>
            <p:cNvPr id="55" name="Groupe 54">
              <a:extLst>
                <a:ext uri="{FF2B5EF4-FFF2-40B4-BE49-F238E27FC236}">
                  <a16:creationId xmlns:a16="http://schemas.microsoft.com/office/drawing/2014/main" id="{8381717E-3C67-952E-92EB-CA71E4128A8F}"/>
                </a:ext>
              </a:extLst>
            </p:cNvPr>
            <p:cNvGrpSpPr/>
            <p:nvPr/>
          </p:nvGrpSpPr>
          <p:grpSpPr>
            <a:xfrm>
              <a:off x="9787111" y="4456348"/>
              <a:ext cx="914400" cy="746922"/>
              <a:chOff x="9787111" y="4456348"/>
              <a:chExt cx="914400" cy="746922"/>
            </a:xfrm>
          </p:grpSpPr>
          <p:sp>
            <p:nvSpPr>
              <p:cNvPr id="30" name="Ellipse 29">
                <a:extLst>
                  <a:ext uri="{FF2B5EF4-FFF2-40B4-BE49-F238E27FC236}">
                    <a16:creationId xmlns:a16="http://schemas.microsoft.com/office/drawing/2014/main" id="{1543274E-AE38-DA0F-DB6E-95CFEAA239DF}"/>
                  </a:ext>
                </a:extLst>
              </p:cNvPr>
              <p:cNvSpPr/>
              <p:nvPr/>
            </p:nvSpPr>
            <p:spPr>
              <a:xfrm>
                <a:off x="9904152" y="4456348"/>
                <a:ext cx="450850" cy="74692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31" name="ZoneTexte 30">
                <a:extLst>
                  <a:ext uri="{FF2B5EF4-FFF2-40B4-BE49-F238E27FC236}">
                    <a16:creationId xmlns:a16="http://schemas.microsoft.com/office/drawing/2014/main" id="{550803B1-94FF-BD4C-28AC-A43730FF28CF}"/>
                  </a:ext>
                </a:extLst>
              </p:cNvPr>
              <p:cNvSpPr txBox="1"/>
              <p:nvPr/>
            </p:nvSpPr>
            <p:spPr>
              <a:xfrm>
                <a:off x="9787111" y="4895564"/>
                <a:ext cx="914400" cy="230832"/>
              </a:xfrm>
              <a:prstGeom prst="rect">
                <a:avLst/>
              </a:prstGeom>
              <a:noFill/>
            </p:spPr>
            <p:txBody>
              <a:bodyPr wrap="square" rtlCol="0">
                <a:spAutoFit/>
              </a:bodyPr>
              <a:lstStyle/>
              <a:p>
                <a:r>
                  <a:rPr lang="fr-FR" sz="900" dirty="0">
                    <a:solidFill>
                      <a:srgbClr val="FF0000"/>
                    </a:solidFill>
                  </a:rPr>
                  <a:t>Baby care</a:t>
                </a:r>
              </a:p>
            </p:txBody>
          </p:sp>
        </p:grpSp>
        <p:grpSp>
          <p:nvGrpSpPr>
            <p:cNvPr id="56" name="Groupe 55">
              <a:extLst>
                <a:ext uri="{FF2B5EF4-FFF2-40B4-BE49-F238E27FC236}">
                  <a16:creationId xmlns:a16="http://schemas.microsoft.com/office/drawing/2014/main" id="{862C169F-3273-8AAB-89A0-D9F46915FD32}"/>
                </a:ext>
              </a:extLst>
            </p:cNvPr>
            <p:cNvGrpSpPr/>
            <p:nvPr/>
          </p:nvGrpSpPr>
          <p:grpSpPr>
            <a:xfrm>
              <a:off x="8703288" y="4456348"/>
              <a:ext cx="514493" cy="637379"/>
              <a:chOff x="8703288" y="4456348"/>
              <a:chExt cx="514493" cy="637379"/>
            </a:xfrm>
          </p:grpSpPr>
          <p:sp>
            <p:nvSpPr>
              <p:cNvPr id="33" name="Ellipse 32">
                <a:extLst>
                  <a:ext uri="{FF2B5EF4-FFF2-40B4-BE49-F238E27FC236}">
                    <a16:creationId xmlns:a16="http://schemas.microsoft.com/office/drawing/2014/main" id="{9D9CE60C-7C95-124A-F419-E69BA62CAFA4}"/>
                  </a:ext>
                </a:extLst>
              </p:cNvPr>
              <p:cNvSpPr/>
              <p:nvPr/>
            </p:nvSpPr>
            <p:spPr>
              <a:xfrm>
                <a:off x="8720924" y="4456348"/>
                <a:ext cx="457999" cy="637379"/>
              </a:xfrm>
              <a:prstGeom prst="ellipse">
                <a:avLst/>
              </a:prstGeom>
              <a:noFill/>
              <a:ln w="9525" cap="flat" cmpd="sng" algn="ctr">
                <a:solidFill>
                  <a:schemeClr val="tx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
            <p:nvSpPr>
              <p:cNvPr id="34" name="ZoneTexte 33">
                <a:extLst>
                  <a:ext uri="{FF2B5EF4-FFF2-40B4-BE49-F238E27FC236}">
                    <a16:creationId xmlns:a16="http://schemas.microsoft.com/office/drawing/2014/main" id="{D3AB70C1-F34C-0F1B-AE90-C7E5E47968B1}"/>
                  </a:ext>
                </a:extLst>
              </p:cNvPr>
              <p:cNvSpPr txBox="1"/>
              <p:nvPr/>
            </p:nvSpPr>
            <p:spPr>
              <a:xfrm>
                <a:off x="8703288" y="4641647"/>
                <a:ext cx="514493" cy="369332"/>
              </a:xfrm>
              <a:prstGeom prst="rect">
                <a:avLst/>
              </a:prstGeom>
              <a:noFill/>
            </p:spPr>
            <p:txBody>
              <a:bodyPr wrap="square" rtlCol="0">
                <a:spAutoFit/>
              </a:bodyPr>
              <a:lstStyle/>
              <a:p>
                <a:pPr algn="ctr"/>
                <a:r>
                  <a:rPr lang="fr-FR" sz="600" b="1" dirty="0" err="1">
                    <a:solidFill>
                      <a:schemeClr val="accent1"/>
                    </a:solidFill>
                    <a:highlight>
                      <a:srgbClr val="A65628"/>
                    </a:highlight>
                  </a:rPr>
                  <a:t>Kitchen</a:t>
                </a:r>
                <a:r>
                  <a:rPr lang="fr-FR" sz="600" b="1" dirty="0">
                    <a:solidFill>
                      <a:schemeClr val="accent1"/>
                    </a:solidFill>
                    <a:highlight>
                      <a:srgbClr val="A65628"/>
                    </a:highlight>
                  </a:rPr>
                  <a:t> &amp; </a:t>
                </a:r>
                <a:r>
                  <a:rPr lang="fr-FR" sz="600" b="1" dirty="0" err="1">
                    <a:solidFill>
                      <a:schemeClr val="accent1"/>
                    </a:solidFill>
                    <a:highlight>
                      <a:srgbClr val="A65628"/>
                    </a:highlight>
                  </a:rPr>
                  <a:t>dining</a:t>
                </a:r>
                <a:endParaRPr lang="fr-FR" sz="600" b="1" dirty="0">
                  <a:solidFill>
                    <a:schemeClr val="accent1"/>
                  </a:solidFill>
                  <a:highlight>
                    <a:srgbClr val="A65628"/>
                  </a:highlight>
                </a:endParaRPr>
              </a:p>
            </p:txBody>
          </p:sp>
        </p:grpSp>
        <p:grpSp>
          <p:nvGrpSpPr>
            <p:cNvPr id="57" name="Groupe 56">
              <a:extLst>
                <a:ext uri="{FF2B5EF4-FFF2-40B4-BE49-F238E27FC236}">
                  <a16:creationId xmlns:a16="http://schemas.microsoft.com/office/drawing/2014/main" id="{C227AB6A-31A7-BC5F-D9D8-EDB0581CB658}"/>
                </a:ext>
              </a:extLst>
            </p:cNvPr>
            <p:cNvGrpSpPr/>
            <p:nvPr/>
          </p:nvGrpSpPr>
          <p:grpSpPr>
            <a:xfrm>
              <a:off x="9378961" y="4344720"/>
              <a:ext cx="473585" cy="906858"/>
              <a:chOff x="9378961" y="4344720"/>
              <a:chExt cx="473585" cy="906858"/>
            </a:xfrm>
          </p:grpSpPr>
          <p:sp>
            <p:nvSpPr>
              <p:cNvPr id="36" name="Ellipse 35">
                <a:extLst>
                  <a:ext uri="{FF2B5EF4-FFF2-40B4-BE49-F238E27FC236}">
                    <a16:creationId xmlns:a16="http://schemas.microsoft.com/office/drawing/2014/main" id="{7EF32C83-6EC9-95C1-2AB7-7500919BAAA3}"/>
                  </a:ext>
                </a:extLst>
              </p:cNvPr>
              <p:cNvSpPr/>
              <p:nvPr/>
            </p:nvSpPr>
            <p:spPr>
              <a:xfrm rot="633755">
                <a:off x="9378961" y="4354191"/>
                <a:ext cx="473585" cy="828440"/>
              </a:xfrm>
              <a:prstGeom prst="ellipse">
                <a:avLst/>
              </a:prstGeom>
              <a:noFill/>
              <a:ln w="9525" cap="flat" cmpd="sng" algn="ctr">
                <a:solidFill>
                  <a:srgbClr val="F781B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dirty="0"/>
              </a:p>
            </p:txBody>
          </p:sp>
          <p:sp>
            <p:nvSpPr>
              <p:cNvPr id="37" name="ZoneTexte 36">
                <a:extLst>
                  <a:ext uri="{FF2B5EF4-FFF2-40B4-BE49-F238E27FC236}">
                    <a16:creationId xmlns:a16="http://schemas.microsoft.com/office/drawing/2014/main" id="{B2264ABC-F504-D470-72CD-258E3DAF96A5}"/>
                  </a:ext>
                </a:extLst>
              </p:cNvPr>
              <p:cNvSpPr txBox="1"/>
              <p:nvPr/>
            </p:nvSpPr>
            <p:spPr>
              <a:xfrm rot="16806338">
                <a:off x="9183050" y="4705816"/>
                <a:ext cx="906858" cy="184666"/>
              </a:xfrm>
              <a:prstGeom prst="rect">
                <a:avLst/>
              </a:prstGeom>
              <a:noFill/>
            </p:spPr>
            <p:txBody>
              <a:bodyPr wrap="square" rtlCol="0">
                <a:spAutoFit/>
              </a:bodyPr>
              <a:lstStyle/>
              <a:p>
                <a:r>
                  <a:rPr lang="fr-FR" sz="600" dirty="0">
                    <a:solidFill>
                      <a:srgbClr val="F781BF"/>
                    </a:solidFill>
                    <a:highlight>
                      <a:srgbClr val="337CB7"/>
                    </a:highlight>
                  </a:rPr>
                  <a:t>home &amp; </a:t>
                </a:r>
                <a:r>
                  <a:rPr lang="fr-FR" sz="600" dirty="0" err="1">
                    <a:solidFill>
                      <a:srgbClr val="F781BF"/>
                    </a:solidFill>
                    <a:highlight>
                      <a:srgbClr val="337CB7"/>
                    </a:highlight>
                  </a:rPr>
                  <a:t>furnishing</a:t>
                </a:r>
                <a:endParaRPr lang="fr-FR" sz="600" dirty="0">
                  <a:solidFill>
                    <a:srgbClr val="F781BF"/>
                  </a:solidFill>
                  <a:highlight>
                    <a:srgbClr val="337CB7"/>
                  </a:highlight>
                </a:endParaRPr>
              </a:p>
            </p:txBody>
          </p:sp>
        </p:grpSp>
        <p:grpSp>
          <p:nvGrpSpPr>
            <p:cNvPr id="58" name="Groupe 57">
              <a:extLst>
                <a:ext uri="{FF2B5EF4-FFF2-40B4-BE49-F238E27FC236}">
                  <a16:creationId xmlns:a16="http://schemas.microsoft.com/office/drawing/2014/main" id="{5337A054-19C5-6858-5095-360D182E13CA}"/>
                </a:ext>
              </a:extLst>
            </p:cNvPr>
            <p:cNvGrpSpPr/>
            <p:nvPr/>
          </p:nvGrpSpPr>
          <p:grpSpPr>
            <a:xfrm>
              <a:off x="8388912" y="3647330"/>
              <a:ext cx="1599518" cy="770171"/>
              <a:chOff x="8388912" y="3647330"/>
              <a:chExt cx="1599518" cy="770171"/>
            </a:xfrm>
          </p:grpSpPr>
          <p:sp>
            <p:nvSpPr>
              <p:cNvPr id="39" name="Ellipse 38">
                <a:extLst>
                  <a:ext uri="{FF2B5EF4-FFF2-40B4-BE49-F238E27FC236}">
                    <a16:creationId xmlns:a16="http://schemas.microsoft.com/office/drawing/2014/main" id="{A75367D4-23CC-6F8A-0739-55077AC7CEDA}"/>
                  </a:ext>
                </a:extLst>
              </p:cNvPr>
              <p:cNvSpPr/>
              <p:nvPr/>
            </p:nvSpPr>
            <p:spPr>
              <a:xfrm rot="20180443">
                <a:off x="8935475" y="3647330"/>
                <a:ext cx="613625" cy="770171"/>
              </a:xfrm>
              <a:prstGeom prst="ellipse">
                <a:avLst/>
              </a:prstGeom>
              <a:solidFill>
                <a:schemeClr val="accent5">
                  <a:alpha val="50000"/>
                </a:schemeClr>
              </a:solidFill>
              <a:ln>
                <a:solidFill>
                  <a:srgbClr val="974DA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5F6A98EF-0992-9423-DDEC-C97624BDC245}"/>
                  </a:ext>
                </a:extLst>
              </p:cNvPr>
              <p:cNvSpPr txBox="1"/>
              <p:nvPr/>
            </p:nvSpPr>
            <p:spPr>
              <a:xfrm rot="1796980">
                <a:off x="8388912" y="3903696"/>
                <a:ext cx="1599518" cy="200054"/>
              </a:xfrm>
              <a:prstGeom prst="rect">
                <a:avLst/>
              </a:prstGeom>
              <a:noFill/>
              <a:ln>
                <a:noFill/>
              </a:ln>
            </p:spPr>
            <p:txBody>
              <a:bodyPr wrap="square" rtlCol="0">
                <a:spAutoFit/>
              </a:bodyPr>
              <a:lstStyle/>
              <a:p>
                <a:pPr algn="ctr"/>
                <a:r>
                  <a:rPr lang="fr-FR" sz="700" b="1" dirty="0">
                    <a:solidFill>
                      <a:srgbClr val="974DA2"/>
                    </a:solidFill>
                  </a:rPr>
                  <a:t>computers</a:t>
                </a:r>
              </a:p>
            </p:txBody>
          </p:sp>
        </p:grpSp>
        <p:sp>
          <p:nvSpPr>
            <p:cNvPr id="41" name="Ellipse 40">
              <a:extLst>
                <a:ext uri="{FF2B5EF4-FFF2-40B4-BE49-F238E27FC236}">
                  <a16:creationId xmlns:a16="http://schemas.microsoft.com/office/drawing/2014/main" id="{0951EF7E-BC39-98F6-D97A-A1AD9734A3F9}"/>
                </a:ext>
              </a:extLst>
            </p:cNvPr>
            <p:cNvSpPr/>
            <p:nvPr/>
          </p:nvSpPr>
          <p:spPr>
            <a:xfrm>
              <a:off x="10128494" y="3714496"/>
              <a:ext cx="613476" cy="715989"/>
            </a:xfrm>
            <a:prstGeom prst="ellipse">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a:extLst>
              <a:ext uri="{FF2B5EF4-FFF2-40B4-BE49-F238E27FC236}">
                <a16:creationId xmlns:a16="http://schemas.microsoft.com/office/drawing/2014/main" id="{ABF3B7FC-EAE7-A567-34D5-DE50F736EB3A}"/>
              </a:ext>
            </a:extLst>
          </p:cNvPr>
          <p:cNvSpPr txBox="1"/>
          <p:nvPr/>
        </p:nvSpPr>
        <p:spPr>
          <a:xfrm>
            <a:off x="10115340" y="3948471"/>
            <a:ext cx="636666" cy="369332"/>
          </a:xfrm>
          <a:prstGeom prst="rect">
            <a:avLst/>
          </a:prstGeom>
          <a:noFill/>
        </p:spPr>
        <p:txBody>
          <a:bodyPr wrap="square" rtlCol="0">
            <a:spAutoFit/>
          </a:bodyPr>
          <a:lstStyle/>
          <a:p>
            <a:pPr algn="ctr"/>
            <a:r>
              <a:rPr lang="fr-FR" sz="600" b="1" dirty="0">
                <a:solidFill>
                  <a:srgbClr val="337CB7"/>
                </a:solidFill>
                <a:highlight>
                  <a:srgbClr val="C0C0C0"/>
                </a:highlight>
              </a:rPr>
              <a:t>Beauty &amp; </a:t>
            </a:r>
            <a:r>
              <a:rPr lang="fr-FR" sz="600" b="1" dirty="0" err="1">
                <a:solidFill>
                  <a:srgbClr val="337CB7"/>
                </a:solidFill>
                <a:highlight>
                  <a:srgbClr val="C0C0C0"/>
                </a:highlight>
              </a:rPr>
              <a:t>personal</a:t>
            </a:r>
            <a:r>
              <a:rPr lang="fr-FR" sz="600" b="1" dirty="0">
                <a:solidFill>
                  <a:srgbClr val="337CB7"/>
                </a:solidFill>
                <a:highlight>
                  <a:srgbClr val="C0C0C0"/>
                </a:highlight>
              </a:rPr>
              <a:t> care</a:t>
            </a:r>
          </a:p>
        </p:txBody>
      </p:sp>
    </p:spTree>
    <p:extLst>
      <p:ext uri="{BB962C8B-B14F-4D97-AF65-F5344CB8AC3E}">
        <p14:creationId xmlns:p14="http://schemas.microsoft.com/office/powerpoint/2010/main" val="400573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4CDCB-F559-D9DE-A9CE-8C9B28E12654}"/>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C7ED6D8E-80EF-F1BE-8157-9850F4C06548}"/>
              </a:ext>
            </a:extLst>
          </p:cNvPr>
          <p:cNvSpPr>
            <a:spLocks noGrp="1"/>
          </p:cNvSpPr>
          <p:nvPr>
            <p:ph idx="14"/>
          </p:nvPr>
        </p:nvSpPr>
        <p:spPr/>
        <p:txBody>
          <a:bodyPr/>
          <a:lstStyle/>
          <a:p>
            <a:pPr algn="ctr"/>
            <a:r>
              <a:rPr lang="fr-FR" sz="2000" dirty="0"/>
              <a:t>Word2Vec (</a:t>
            </a:r>
            <a:r>
              <a:rPr lang="fr-FR" sz="1200" dirty="0"/>
              <a:t>2013 Google</a:t>
            </a:r>
            <a:r>
              <a:rPr lang="fr-FR" sz="2000" dirty="0"/>
              <a:t>)</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a:t>
            </a:r>
            <a:r>
              <a:rPr lang="fr-FR" sz="1000" i="1" dirty="0" err="1">
                <a:solidFill>
                  <a:srgbClr val="00B050"/>
                </a:solidFill>
              </a:rPr>
              <a:t>word</a:t>
            </a:r>
            <a:r>
              <a:rPr lang="fr-FR" sz="1000" i="1" dirty="0">
                <a:solidFill>
                  <a:srgbClr val="00B050"/>
                </a:solidFill>
              </a:rPr>
              <a:t> </a:t>
            </a:r>
            <a:r>
              <a:rPr lang="fr-FR" sz="1000" i="1" dirty="0" err="1">
                <a:solidFill>
                  <a:srgbClr val="00B050"/>
                </a:solidFill>
              </a:rPr>
              <a:t>vectors</a:t>
            </a:r>
            <a:r>
              <a:rPr lang="fr-FR" sz="1000" i="1" dirty="0">
                <a:solidFill>
                  <a:srgbClr val="00B050"/>
                </a:solidFill>
              </a:rPr>
              <a:t> TSNE</a:t>
            </a:r>
            <a:endParaRPr lang="fr-FR" i="1" dirty="0">
              <a:solidFill>
                <a:srgbClr val="00B050"/>
              </a:solidFill>
            </a:endParaRPr>
          </a:p>
        </p:txBody>
      </p:sp>
      <p:sp>
        <p:nvSpPr>
          <p:cNvPr id="5" name="Espace réservé du contenu 4">
            <a:extLst>
              <a:ext uri="{FF2B5EF4-FFF2-40B4-BE49-F238E27FC236}">
                <a16:creationId xmlns:a16="http://schemas.microsoft.com/office/drawing/2014/main" id="{E34834E4-F126-849D-F780-9685CD648256}"/>
              </a:ext>
            </a:extLst>
          </p:cNvPr>
          <p:cNvSpPr>
            <a:spLocks noGrp="1"/>
          </p:cNvSpPr>
          <p:nvPr>
            <p:ph idx="18"/>
          </p:nvPr>
        </p:nvSpPr>
        <p:spPr/>
        <p:txBody>
          <a:bodyPr/>
          <a:lstStyle/>
          <a:p>
            <a:pPr algn="ctr"/>
            <a:r>
              <a:rPr lang="fr-FR" sz="2000" dirty="0" err="1"/>
              <a:t>Glove</a:t>
            </a:r>
            <a:r>
              <a:rPr lang="fr-FR" sz="2000" dirty="0"/>
              <a:t> (</a:t>
            </a:r>
            <a:r>
              <a:rPr lang="fr-FR" sz="1200" dirty="0"/>
              <a:t>2014 Stanford</a:t>
            </a:r>
            <a:r>
              <a:rPr lang="fr-FR" sz="2000" dirty="0"/>
              <a:t>) </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a:t>
            </a:r>
            <a:r>
              <a:rPr lang="fr-FR" sz="1000" i="1" dirty="0" err="1">
                <a:solidFill>
                  <a:srgbClr val="00B050"/>
                </a:solidFill>
              </a:rPr>
              <a:t>word</a:t>
            </a:r>
            <a:r>
              <a:rPr lang="fr-FR" sz="1000" i="1" dirty="0">
                <a:solidFill>
                  <a:srgbClr val="00B050"/>
                </a:solidFill>
              </a:rPr>
              <a:t> </a:t>
            </a:r>
            <a:r>
              <a:rPr lang="fr-FR" sz="1000" i="1" dirty="0" err="1">
                <a:solidFill>
                  <a:srgbClr val="00B050"/>
                </a:solidFill>
              </a:rPr>
              <a:t>vectors</a:t>
            </a:r>
            <a:r>
              <a:rPr lang="fr-FR" sz="1000" i="1" dirty="0">
                <a:solidFill>
                  <a:srgbClr val="00B050"/>
                </a:solidFill>
              </a:rPr>
              <a:t> 300d PCA + TSNE</a:t>
            </a:r>
          </a:p>
          <a:p>
            <a:endParaRPr lang="fr-FR" sz="2000" dirty="0"/>
          </a:p>
        </p:txBody>
      </p:sp>
      <p:sp>
        <p:nvSpPr>
          <p:cNvPr id="9" name="Espace réservé du pied de page 8">
            <a:extLst>
              <a:ext uri="{FF2B5EF4-FFF2-40B4-BE49-F238E27FC236}">
                <a16:creationId xmlns:a16="http://schemas.microsoft.com/office/drawing/2014/main" id="{B20A9BF7-8024-1A79-3499-DE426B6AD3AD}"/>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7E6FAC-05FE-5B07-3A3A-0A327423D7B4}"/>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C5E21C6-AA06-CF3A-1C19-268703ED07CE}"/>
              </a:ext>
            </a:extLst>
          </p:cNvPr>
          <p:cNvSpPr>
            <a:spLocks noGrp="1"/>
          </p:cNvSpPr>
          <p:nvPr>
            <p:ph type="sldNum" sz="quarter" idx="12"/>
          </p:nvPr>
        </p:nvSpPr>
        <p:spPr/>
        <p:txBody>
          <a:bodyPr/>
          <a:lstStyle/>
          <a:p>
            <a:pPr rtl="0"/>
            <a:fld id="{FAEF9944-A4F6-4C59-AEBD-678D6480B8EA}" type="slidenum">
              <a:rPr lang="fr-FR" smtClean="0"/>
              <a:t>12</a:t>
            </a:fld>
            <a:endParaRPr lang="fr-FR" dirty="0"/>
          </a:p>
        </p:txBody>
      </p:sp>
      <p:sp>
        <p:nvSpPr>
          <p:cNvPr id="13" name="ZoneTexte 12">
            <a:extLst>
              <a:ext uri="{FF2B5EF4-FFF2-40B4-BE49-F238E27FC236}">
                <a16:creationId xmlns:a16="http://schemas.microsoft.com/office/drawing/2014/main" id="{1FDF663D-2DD3-19F4-9172-804D0AC006EF}"/>
              </a:ext>
            </a:extLst>
          </p:cNvPr>
          <p:cNvSpPr txBox="1"/>
          <p:nvPr/>
        </p:nvSpPr>
        <p:spPr>
          <a:xfrm>
            <a:off x="642917" y="1498600"/>
            <a:ext cx="3319483" cy="369332"/>
          </a:xfrm>
          <a:prstGeom prst="rect">
            <a:avLst/>
          </a:prstGeom>
          <a:noFill/>
        </p:spPr>
        <p:txBody>
          <a:bodyPr wrap="square" rtlCol="0">
            <a:spAutoFit/>
          </a:bodyPr>
          <a:lstStyle/>
          <a:p>
            <a:r>
              <a:rPr lang="fr-FR" b="1" dirty="0" err="1"/>
              <a:t>Words</a:t>
            </a:r>
            <a:r>
              <a:rPr lang="fr-FR" b="1" dirty="0"/>
              <a:t> </a:t>
            </a:r>
            <a:r>
              <a:rPr lang="fr-FR" b="1" dirty="0" err="1"/>
              <a:t>Embeddings</a:t>
            </a:r>
            <a:endParaRPr lang="fr-FR" b="1" dirty="0"/>
          </a:p>
        </p:txBody>
      </p:sp>
      <p:sp>
        <p:nvSpPr>
          <p:cNvPr id="19" name="Espace réservé du contenu 18">
            <a:extLst>
              <a:ext uri="{FF2B5EF4-FFF2-40B4-BE49-F238E27FC236}">
                <a16:creationId xmlns:a16="http://schemas.microsoft.com/office/drawing/2014/main" id="{C6520204-F7DC-751B-1CF7-47542F3942A7}"/>
              </a:ext>
            </a:extLst>
          </p:cNvPr>
          <p:cNvSpPr>
            <a:spLocks noGrp="1"/>
          </p:cNvSpPr>
          <p:nvPr>
            <p:ph idx="16"/>
          </p:nvPr>
        </p:nvSpPr>
        <p:spPr/>
        <p:txBody>
          <a:bodyPr/>
          <a:lstStyle/>
          <a:p>
            <a:pPr algn="ctr"/>
            <a:r>
              <a:rPr lang="fr-FR" dirty="0" err="1"/>
              <a:t>FastText</a:t>
            </a:r>
            <a:r>
              <a:rPr lang="fr-FR" dirty="0"/>
              <a:t> </a:t>
            </a:r>
            <a:r>
              <a:rPr lang="fr-FR" sz="1600" dirty="0"/>
              <a:t>(</a:t>
            </a:r>
            <a:r>
              <a:rPr lang="fr-FR" sz="1400" dirty="0"/>
              <a:t>Facebook 2016</a:t>
            </a:r>
            <a:r>
              <a:rPr lang="fr-FR" sz="1600" dirty="0"/>
              <a:t>)</a:t>
            </a:r>
          </a:p>
          <a:p>
            <a:r>
              <a:rPr lang="fr-FR" sz="1000" i="1" dirty="0">
                <a:solidFill>
                  <a:srgbClr val="00B050"/>
                </a:solidFill>
              </a:rPr>
              <a:t>Pre-</a:t>
            </a:r>
            <a:r>
              <a:rPr lang="fr-FR" sz="1000" i="1" dirty="0" err="1">
                <a:solidFill>
                  <a:srgbClr val="00B050"/>
                </a:solidFill>
              </a:rPr>
              <a:t>trained</a:t>
            </a:r>
            <a:r>
              <a:rPr lang="fr-FR" sz="1000" i="1" dirty="0">
                <a:solidFill>
                  <a:srgbClr val="00B050"/>
                </a:solidFill>
              </a:rPr>
              <a:t> 1 million de vecteurs de mots entraînés sur </a:t>
            </a:r>
            <a:r>
              <a:rPr lang="fr-FR" sz="1000" i="1" dirty="0" err="1">
                <a:solidFill>
                  <a:srgbClr val="00B050"/>
                </a:solidFill>
              </a:rPr>
              <a:t>Wikipedia</a:t>
            </a:r>
            <a:r>
              <a:rPr lang="fr-FR" sz="1000" i="1" dirty="0">
                <a:solidFill>
                  <a:srgbClr val="00B050"/>
                </a:solidFill>
              </a:rPr>
              <a:t> 2017</a:t>
            </a:r>
          </a:p>
          <a:p>
            <a:endParaRPr lang="fr-FR" sz="1100" dirty="0"/>
          </a:p>
        </p:txBody>
      </p:sp>
      <p:pic>
        <p:nvPicPr>
          <p:cNvPr id="2054" name="Picture 6">
            <a:extLst>
              <a:ext uri="{FF2B5EF4-FFF2-40B4-BE49-F238E27FC236}">
                <a16:creationId xmlns:a16="http://schemas.microsoft.com/office/drawing/2014/main" id="{F30F3291-B49D-3C37-382F-85D5C7610B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288"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A74ADDE-5DA5-A388-F449-D4C13A98280B}"/>
              </a:ext>
            </a:extLst>
          </p:cNvPr>
          <p:cNvPicPr>
            <a:picLocks noGrp="1" noChangeAspect="1" noChangeArrowheads="1"/>
          </p:cNvPicPr>
          <p:nvPr>
            <p:ph idx="17"/>
          </p:nvPr>
        </p:nvPicPr>
        <p:blipFill>
          <a:blip r:embed="rId3">
            <a:extLst>
              <a:ext uri="{28A0092B-C50C-407E-A947-70E740481C1C}">
                <a14:useLocalDpi xmlns:a14="http://schemas.microsoft.com/office/drawing/2010/main" val="0"/>
              </a:ext>
            </a:extLst>
          </a:blip>
          <a:srcRect/>
          <a:stretch>
            <a:fillRect/>
          </a:stretch>
        </p:blipFill>
        <p:spPr bwMode="auto">
          <a:xfrm>
            <a:off x="4337050"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7EEB42B-6DC1-8FF4-97FD-30AE50C24871}"/>
              </a:ext>
            </a:extLst>
          </p:cNvPr>
          <p:cNvPicPr>
            <a:picLocks noGrp="1" noChangeAspect="1" noChangeArrowheads="1"/>
          </p:cNvPicPr>
          <p:nvPr>
            <p:ph idx="15"/>
          </p:nvPr>
        </p:nvPicPr>
        <p:blipFill>
          <a:blip r:embed="rId4">
            <a:extLst>
              <a:ext uri="{28A0092B-C50C-407E-A947-70E740481C1C}">
                <a14:useLocalDpi xmlns:a14="http://schemas.microsoft.com/office/drawing/2010/main" val="0"/>
              </a:ext>
            </a:extLst>
          </a:blip>
          <a:srcRect/>
          <a:stretch>
            <a:fillRect/>
          </a:stretch>
        </p:blipFill>
        <p:spPr bwMode="auto">
          <a:xfrm>
            <a:off x="8024813" y="2934607"/>
            <a:ext cx="3517900" cy="26232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410675-9CE9-DDC0-9B69-9F4AE511BD7B}"/>
              </a:ext>
            </a:extLst>
          </p:cNvPr>
          <p:cNvSpPr/>
          <p:nvPr/>
        </p:nvSpPr>
        <p:spPr>
          <a:xfrm>
            <a:off x="3631846" y="3934071"/>
            <a:ext cx="576263"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FA9431"/>
                </a:highlight>
              </a:rPr>
              <a:t>watches</a:t>
            </a:r>
          </a:p>
        </p:txBody>
      </p:sp>
      <p:sp>
        <p:nvSpPr>
          <p:cNvPr id="6" name="Rectangle : coins arrondis 5">
            <a:extLst>
              <a:ext uri="{FF2B5EF4-FFF2-40B4-BE49-F238E27FC236}">
                <a16:creationId xmlns:a16="http://schemas.microsoft.com/office/drawing/2014/main" id="{B0E56636-C61A-A873-1E4C-2AFB575CC59C}"/>
              </a:ext>
            </a:extLst>
          </p:cNvPr>
          <p:cNvSpPr/>
          <p:nvPr/>
        </p:nvSpPr>
        <p:spPr>
          <a:xfrm rot="743899">
            <a:off x="2999701" y="3199179"/>
            <a:ext cx="229190" cy="645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700" dirty="0">
                <a:highlight>
                  <a:srgbClr val="F781BF"/>
                </a:highlight>
              </a:rPr>
              <a:t>Home </a:t>
            </a:r>
            <a:r>
              <a:rPr lang="fr-FR" sz="700" dirty="0" err="1">
                <a:highlight>
                  <a:srgbClr val="F781BF"/>
                </a:highlight>
              </a:rPr>
              <a:t>furnishing</a:t>
            </a:r>
            <a:endParaRPr lang="fr-FR" sz="700" dirty="0">
              <a:highlight>
                <a:srgbClr val="F781BF"/>
              </a:highlight>
            </a:endParaRPr>
          </a:p>
        </p:txBody>
      </p:sp>
      <p:sp>
        <p:nvSpPr>
          <p:cNvPr id="7" name="Rectangle 6">
            <a:extLst>
              <a:ext uri="{FF2B5EF4-FFF2-40B4-BE49-F238E27FC236}">
                <a16:creationId xmlns:a16="http://schemas.microsoft.com/office/drawing/2014/main" id="{ED53F652-78E8-D1F0-5E2F-145299BF7251}"/>
              </a:ext>
            </a:extLst>
          </p:cNvPr>
          <p:cNvSpPr/>
          <p:nvPr/>
        </p:nvSpPr>
        <p:spPr>
          <a:xfrm rot="2100115">
            <a:off x="7324154" y="4080438"/>
            <a:ext cx="575230" cy="3983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974DA2"/>
                </a:highlight>
              </a:rPr>
              <a:t>watches</a:t>
            </a:r>
          </a:p>
        </p:txBody>
      </p:sp>
      <p:sp>
        <p:nvSpPr>
          <p:cNvPr id="8" name="Rectangle : coins arrondis 7">
            <a:extLst>
              <a:ext uri="{FF2B5EF4-FFF2-40B4-BE49-F238E27FC236}">
                <a16:creationId xmlns:a16="http://schemas.microsoft.com/office/drawing/2014/main" id="{7FD07283-77F8-7774-3475-12B98D3FCABC}"/>
              </a:ext>
            </a:extLst>
          </p:cNvPr>
          <p:cNvSpPr/>
          <p:nvPr/>
        </p:nvSpPr>
        <p:spPr>
          <a:xfrm rot="20758368">
            <a:off x="6532302" y="3417115"/>
            <a:ext cx="264551" cy="712505"/>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700" dirty="0">
                <a:highlight>
                  <a:srgbClr val="C0C0C0"/>
                </a:highlight>
              </a:rPr>
              <a:t>Home </a:t>
            </a:r>
            <a:r>
              <a:rPr lang="fr-FR" sz="700" dirty="0" err="1">
                <a:highlight>
                  <a:srgbClr val="C0C0C0"/>
                </a:highlight>
              </a:rPr>
              <a:t>furnishing</a:t>
            </a:r>
            <a:endParaRPr lang="fr-FR" sz="700" dirty="0">
              <a:highlight>
                <a:srgbClr val="C0C0C0"/>
              </a:highlight>
            </a:endParaRPr>
          </a:p>
        </p:txBody>
      </p:sp>
      <p:sp>
        <p:nvSpPr>
          <p:cNvPr id="12" name="Rectangle 11">
            <a:extLst>
              <a:ext uri="{FF2B5EF4-FFF2-40B4-BE49-F238E27FC236}">
                <a16:creationId xmlns:a16="http://schemas.microsoft.com/office/drawing/2014/main" id="{ECA73354-BC14-1238-3B59-E7F246D3547C}"/>
              </a:ext>
            </a:extLst>
          </p:cNvPr>
          <p:cNvSpPr/>
          <p:nvPr/>
        </p:nvSpPr>
        <p:spPr>
          <a:xfrm rot="17439158">
            <a:off x="6698845" y="3146260"/>
            <a:ext cx="727519" cy="249924"/>
          </a:xfrm>
          <a:prstGeom prst="rect">
            <a:avLst/>
          </a:prstGeom>
          <a:noFill/>
          <a:ln>
            <a:solidFill>
              <a:srgbClr val="A45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highlight>
                  <a:srgbClr val="F781BF"/>
                </a:highlight>
              </a:rPr>
              <a:t>Home </a:t>
            </a:r>
            <a:r>
              <a:rPr lang="fr-FR" sz="600" b="1" dirty="0" err="1">
                <a:highlight>
                  <a:srgbClr val="F781BF"/>
                </a:highlight>
              </a:rPr>
              <a:t>decor</a:t>
            </a:r>
            <a:endParaRPr lang="fr-FR" sz="600" b="1" dirty="0">
              <a:highlight>
                <a:srgbClr val="F781BF"/>
              </a:highlight>
            </a:endParaRPr>
          </a:p>
        </p:txBody>
      </p:sp>
      <p:grpSp>
        <p:nvGrpSpPr>
          <p:cNvPr id="14" name="Groupe 13">
            <a:extLst>
              <a:ext uri="{FF2B5EF4-FFF2-40B4-BE49-F238E27FC236}">
                <a16:creationId xmlns:a16="http://schemas.microsoft.com/office/drawing/2014/main" id="{8BAC6527-E40A-CE91-2B4E-12DBD9B03EF3}"/>
              </a:ext>
            </a:extLst>
          </p:cNvPr>
          <p:cNvGrpSpPr/>
          <p:nvPr/>
        </p:nvGrpSpPr>
        <p:grpSpPr>
          <a:xfrm>
            <a:off x="6879259" y="4366865"/>
            <a:ext cx="450850" cy="914400"/>
            <a:chOff x="4038570" y="2345682"/>
            <a:chExt cx="450850" cy="988823"/>
          </a:xfrm>
        </p:grpSpPr>
        <p:sp>
          <p:nvSpPr>
            <p:cNvPr id="15" name="Ellipse 14">
              <a:extLst>
                <a:ext uri="{FF2B5EF4-FFF2-40B4-BE49-F238E27FC236}">
                  <a16:creationId xmlns:a16="http://schemas.microsoft.com/office/drawing/2014/main" id="{4AA9D5FB-EFDB-BAC7-33BC-D3A93C7959EF}"/>
                </a:ext>
              </a:extLst>
            </p:cNvPr>
            <p:cNvSpPr/>
            <p:nvPr/>
          </p:nvSpPr>
          <p:spPr>
            <a:xfrm>
              <a:off x="4038570" y="2580478"/>
              <a:ext cx="450850" cy="746922"/>
            </a:xfrm>
            <a:prstGeom prst="ellipse">
              <a:avLst/>
            </a:prstGeom>
            <a:noFill/>
            <a:ln w="9525" cap="flat" cmpd="sng" algn="ctr">
              <a:solidFill>
                <a:srgbClr val="974DA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16" name="ZoneTexte 15">
              <a:extLst>
                <a:ext uri="{FF2B5EF4-FFF2-40B4-BE49-F238E27FC236}">
                  <a16:creationId xmlns:a16="http://schemas.microsoft.com/office/drawing/2014/main" id="{23DCA641-1891-6F48-983A-1053E707376F}"/>
                </a:ext>
              </a:extLst>
            </p:cNvPr>
            <p:cNvSpPr txBox="1"/>
            <p:nvPr/>
          </p:nvSpPr>
          <p:spPr>
            <a:xfrm rot="16477553">
              <a:off x="3767074" y="2724678"/>
              <a:ext cx="988823" cy="230832"/>
            </a:xfrm>
            <a:prstGeom prst="rect">
              <a:avLst/>
            </a:prstGeom>
            <a:noFill/>
          </p:spPr>
          <p:txBody>
            <a:bodyPr wrap="square" rtlCol="0">
              <a:spAutoFit/>
            </a:bodyPr>
            <a:lstStyle/>
            <a:p>
              <a:r>
                <a:rPr lang="fr-FR" sz="900" dirty="0">
                  <a:solidFill>
                    <a:schemeClr val="bg1"/>
                  </a:solidFill>
                  <a:highlight>
                    <a:srgbClr val="A45222"/>
                  </a:highlight>
                </a:rPr>
                <a:t>Baby care</a:t>
              </a:r>
            </a:p>
          </p:txBody>
        </p:sp>
      </p:grpSp>
      <p:grpSp>
        <p:nvGrpSpPr>
          <p:cNvPr id="21" name="Groupe 20">
            <a:extLst>
              <a:ext uri="{FF2B5EF4-FFF2-40B4-BE49-F238E27FC236}">
                <a16:creationId xmlns:a16="http://schemas.microsoft.com/office/drawing/2014/main" id="{87E5CC34-EB26-BB58-4319-BCB976EF5707}"/>
              </a:ext>
            </a:extLst>
          </p:cNvPr>
          <p:cNvGrpSpPr/>
          <p:nvPr/>
        </p:nvGrpSpPr>
        <p:grpSpPr>
          <a:xfrm>
            <a:off x="6557685" y="4583990"/>
            <a:ext cx="360848" cy="881062"/>
            <a:chOff x="6554569" y="4222823"/>
            <a:chExt cx="337358" cy="761309"/>
          </a:xfrm>
        </p:grpSpPr>
        <p:sp>
          <p:nvSpPr>
            <p:cNvPr id="18" name="Rectangle : coins arrondis 17">
              <a:extLst>
                <a:ext uri="{FF2B5EF4-FFF2-40B4-BE49-F238E27FC236}">
                  <a16:creationId xmlns:a16="http://schemas.microsoft.com/office/drawing/2014/main" id="{53A135DA-E435-1727-304B-B408F4B00C46}"/>
                </a:ext>
              </a:extLst>
            </p:cNvPr>
            <p:cNvSpPr/>
            <p:nvPr/>
          </p:nvSpPr>
          <p:spPr>
            <a:xfrm>
              <a:off x="6554569" y="4282554"/>
              <a:ext cx="303826" cy="664746"/>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4A749F8F-A165-08AE-67E2-356ADF5C16A9}"/>
                </a:ext>
              </a:extLst>
            </p:cNvPr>
            <p:cNvSpPr txBox="1"/>
            <p:nvPr/>
          </p:nvSpPr>
          <p:spPr>
            <a:xfrm rot="16200000">
              <a:off x="6372773" y="4464978"/>
              <a:ext cx="761309" cy="276999"/>
            </a:xfrm>
            <a:prstGeom prst="rect">
              <a:avLst/>
            </a:prstGeom>
            <a:noFill/>
          </p:spPr>
          <p:txBody>
            <a:bodyPr wrap="square" rtlCol="0">
              <a:spAutoFit/>
            </a:bodyPr>
            <a:lstStyle/>
            <a:p>
              <a:pPr algn="ctr"/>
              <a:r>
                <a:rPr lang="fr-FR" sz="600" b="1" dirty="0">
                  <a:solidFill>
                    <a:schemeClr val="bg1"/>
                  </a:solidFill>
                  <a:highlight>
                    <a:srgbClr val="FF0000"/>
                  </a:highlight>
                </a:rPr>
                <a:t>Beauty &amp;pers. Car.</a:t>
              </a:r>
              <a:endParaRPr lang="fr-FR" sz="500" b="1" dirty="0">
                <a:solidFill>
                  <a:schemeClr val="bg1"/>
                </a:solidFill>
                <a:highlight>
                  <a:srgbClr val="FF0000"/>
                </a:highlight>
              </a:endParaRPr>
            </a:p>
          </p:txBody>
        </p:sp>
      </p:grpSp>
      <p:sp>
        <p:nvSpPr>
          <p:cNvPr id="22" name="Rectangle 21">
            <a:extLst>
              <a:ext uri="{FF2B5EF4-FFF2-40B4-BE49-F238E27FC236}">
                <a16:creationId xmlns:a16="http://schemas.microsoft.com/office/drawing/2014/main" id="{5E1311C0-628D-7EF5-406A-E4292DB5BE03}"/>
              </a:ext>
            </a:extLst>
          </p:cNvPr>
          <p:cNvSpPr/>
          <p:nvPr/>
        </p:nvSpPr>
        <p:spPr>
          <a:xfrm rot="2242319">
            <a:off x="10986395" y="4291502"/>
            <a:ext cx="607809" cy="4607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b="1" dirty="0">
                <a:highlight>
                  <a:srgbClr val="FA9431"/>
                </a:highlight>
              </a:rPr>
              <a:t>watches</a:t>
            </a:r>
          </a:p>
        </p:txBody>
      </p:sp>
      <p:sp>
        <p:nvSpPr>
          <p:cNvPr id="23" name="Rectangle : coins arrondis 22">
            <a:extLst>
              <a:ext uri="{FF2B5EF4-FFF2-40B4-BE49-F238E27FC236}">
                <a16:creationId xmlns:a16="http://schemas.microsoft.com/office/drawing/2014/main" id="{A0DF34D8-EB8C-5040-2FA7-0FFE440E6E47}"/>
              </a:ext>
            </a:extLst>
          </p:cNvPr>
          <p:cNvSpPr/>
          <p:nvPr/>
        </p:nvSpPr>
        <p:spPr>
          <a:xfrm>
            <a:off x="10750050" y="3301208"/>
            <a:ext cx="522795" cy="823363"/>
          </a:xfrm>
          <a:prstGeom prst="roundRect">
            <a:avLst/>
          </a:prstGeom>
          <a:noFill/>
          <a:ln>
            <a:solidFill>
              <a:srgbClr val="974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E54226C6-4FDD-D210-8058-E18EFD309352}"/>
              </a:ext>
            </a:extLst>
          </p:cNvPr>
          <p:cNvSpPr/>
          <p:nvPr/>
        </p:nvSpPr>
        <p:spPr>
          <a:xfrm>
            <a:off x="10445750" y="3079396"/>
            <a:ext cx="321755" cy="937866"/>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3EBF352-4EF2-2344-9D3D-9CFB7B5668AE}"/>
              </a:ext>
            </a:extLst>
          </p:cNvPr>
          <p:cNvSpPr/>
          <p:nvPr/>
        </p:nvSpPr>
        <p:spPr>
          <a:xfrm>
            <a:off x="9965847" y="4134288"/>
            <a:ext cx="511903" cy="465155"/>
          </a:xfrm>
          <a:prstGeom prst="ellipse">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2AAF4E6F-9EC2-E2DA-34D7-F57D15D13B0C}"/>
              </a:ext>
            </a:extLst>
          </p:cNvPr>
          <p:cNvSpPr/>
          <p:nvPr/>
        </p:nvSpPr>
        <p:spPr>
          <a:xfrm>
            <a:off x="10221799" y="3631216"/>
            <a:ext cx="223951" cy="4651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B376360F-A902-631A-D476-A14D74F245A1}"/>
              </a:ext>
            </a:extLst>
          </p:cNvPr>
          <p:cNvSpPr/>
          <p:nvPr/>
        </p:nvSpPr>
        <p:spPr>
          <a:xfrm rot="208604">
            <a:off x="10446640" y="4695224"/>
            <a:ext cx="222915" cy="721107"/>
          </a:xfrm>
          <a:prstGeom prst="rect">
            <a:avLst/>
          </a:prstGeom>
          <a:noFill/>
          <a:ln>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2039D6DA-3482-ED3C-2978-A563C65E0473}"/>
              </a:ext>
            </a:extLst>
          </p:cNvPr>
          <p:cNvSpPr/>
          <p:nvPr/>
        </p:nvSpPr>
        <p:spPr>
          <a:xfrm rot="20912987">
            <a:off x="2725615" y="3429000"/>
            <a:ext cx="254977" cy="667371"/>
          </a:xfrm>
          <a:prstGeom prst="roundRect">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825A4A59-E489-798B-AD89-ACD541F975E8}"/>
              </a:ext>
            </a:extLst>
          </p:cNvPr>
          <p:cNvSpPr txBox="1"/>
          <p:nvPr/>
        </p:nvSpPr>
        <p:spPr>
          <a:xfrm rot="20825189">
            <a:off x="2699214" y="3205235"/>
            <a:ext cx="307777" cy="1019493"/>
          </a:xfrm>
          <a:prstGeom prst="rect">
            <a:avLst/>
          </a:prstGeom>
          <a:noFill/>
        </p:spPr>
        <p:txBody>
          <a:bodyPr vert="vert270" wrap="square" rtlCol="0">
            <a:spAutoFit/>
          </a:bodyPr>
          <a:lstStyle/>
          <a:p>
            <a:pPr algn="ctr"/>
            <a:r>
              <a:rPr lang="fr-FR" sz="800" dirty="0">
                <a:solidFill>
                  <a:schemeClr val="bg1"/>
                </a:solidFill>
                <a:highlight>
                  <a:srgbClr val="337CB7"/>
                </a:highlight>
              </a:rPr>
              <a:t>Beauty &amp; pers car</a:t>
            </a:r>
          </a:p>
        </p:txBody>
      </p:sp>
      <p:sp>
        <p:nvSpPr>
          <p:cNvPr id="30" name="Rectangle : coins arrondis 29">
            <a:extLst>
              <a:ext uri="{FF2B5EF4-FFF2-40B4-BE49-F238E27FC236}">
                <a16:creationId xmlns:a16="http://schemas.microsoft.com/office/drawing/2014/main" id="{9E8DC109-483C-3214-FE2A-1F4866FB0E0B}"/>
              </a:ext>
            </a:extLst>
          </p:cNvPr>
          <p:cNvSpPr/>
          <p:nvPr/>
        </p:nvSpPr>
        <p:spPr>
          <a:xfrm>
            <a:off x="3084731" y="4786313"/>
            <a:ext cx="400821" cy="5730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4AA22E0C-C9FE-3802-3FD2-9648F5FF6A2A}"/>
              </a:ext>
            </a:extLst>
          </p:cNvPr>
          <p:cNvSpPr txBox="1"/>
          <p:nvPr/>
        </p:nvSpPr>
        <p:spPr>
          <a:xfrm>
            <a:off x="3216256" y="4691299"/>
            <a:ext cx="276999" cy="731128"/>
          </a:xfrm>
          <a:prstGeom prst="rect">
            <a:avLst/>
          </a:prstGeom>
          <a:noFill/>
        </p:spPr>
        <p:txBody>
          <a:bodyPr vert="vert270" wrap="square" rtlCol="0">
            <a:spAutoFit/>
          </a:bodyPr>
          <a:lstStyle/>
          <a:p>
            <a:r>
              <a:rPr lang="fr-FR" sz="600" dirty="0" err="1">
                <a:solidFill>
                  <a:schemeClr val="bg1"/>
                </a:solidFill>
                <a:highlight>
                  <a:srgbClr val="C0C0C0"/>
                </a:highlight>
              </a:rPr>
              <a:t>Kitchen</a:t>
            </a:r>
            <a:r>
              <a:rPr lang="fr-FR" sz="600" dirty="0">
                <a:solidFill>
                  <a:schemeClr val="bg1"/>
                </a:solidFill>
                <a:highlight>
                  <a:srgbClr val="C0C0C0"/>
                </a:highlight>
              </a:rPr>
              <a:t> &amp; </a:t>
            </a:r>
            <a:r>
              <a:rPr lang="fr-FR" sz="600" dirty="0" err="1">
                <a:solidFill>
                  <a:schemeClr val="bg1"/>
                </a:solidFill>
                <a:highlight>
                  <a:srgbClr val="C0C0C0"/>
                </a:highlight>
              </a:rPr>
              <a:t>dining</a:t>
            </a:r>
            <a:endParaRPr lang="fr-FR" sz="600" dirty="0">
              <a:solidFill>
                <a:schemeClr val="bg1"/>
              </a:solidFill>
              <a:highlight>
                <a:srgbClr val="C0C0C0"/>
              </a:highlight>
            </a:endParaRPr>
          </a:p>
        </p:txBody>
      </p:sp>
    </p:spTree>
    <p:extLst>
      <p:ext uri="{BB962C8B-B14F-4D97-AF65-F5344CB8AC3E}">
        <p14:creationId xmlns:p14="http://schemas.microsoft.com/office/powerpoint/2010/main" val="148171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4CDCB-F559-D9DE-A9CE-8C9B28E12654}"/>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C7ED6D8E-80EF-F1BE-8157-9850F4C06548}"/>
              </a:ext>
            </a:extLst>
          </p:cNvPr>
          <p:cNvSpPr>
            <a:spLocks noGrp="1"/>
          </p:cNvSpPr>
          <p:nvPr>
            <p:ph idx="14"/>
          </p:nvPr>
        </p:nvSpPr>
        <p:spPr/>
        <p:txBody>
          <a:bodyPr/>
          <a:lstStyle/>
          <a:p>
            <a:pPr marL="550800">
              <a:lnSpc>
                <a:spcPct val="120000"/>
              </a:lnSpc>
            </a:pPr>
            <a:r>
              <a:rPr lang="fr-FR" dirty="0"/>
              <a:t>Bert (</a:t>
            </a:r>
            <a:r>
              <a:rPr lang="fr-FR" sz="1600" dirty="0"/>
              <a:t>Google 2018</a:t>
            </a:r>
            <a:r>
              <a:rPr lang="fr-FR" dirty="0"/>
              <a:t> )</a:t>
            </a:r>
          </a:p>
        </p:txBody>
      </p:sp>
      <p:sp>
        <p:nvSpPr>
          <p:cNvPr id="5" name="Espace réservé du contenu 4">
            <a:extLst>
              <a:ext uri="{FF2B5EF4-FFF2-40B4-BE49-F238E27FC236}">
                <a16:creationId xmlns:a16="http://schemas.microsoft.com/office/drawing/2014/main" id="{E34834E4-F126-849D-F780-9685CD648256}"/>
              </a:ext>
            </a:extLst>
          </p:cNvPr>
          <p:cNvSpPr>
            <a:spLocks noGrp="1"/>
          </p:cNvSpPr>
          <p:nvPr>
            <p:ph idx="18"/>
          </p:nvPr>
        </p:nvSpPr>
        <p:spPr/>
        <p:txBody>
          <a:bodyPr/>
          <a:lstStyle/>
          <a:p>
            <a:r>
              <a:rPr lang="fr-FR" sz="2000" dirty="0"/>
              <a:t>Roberta (2018)</a:t>
            </a:r>
            <a:endParaRPr lang="fr-FR" dirty="0"/>
          </a:p>
        </p:txBody>
      </p:sp>
      <p:sp>
        <p:nvSpPr>
          <p:cNvPr id="7" name="Espace réservé du contenu 6">
            <a:extLst>
              <a:ext uri="{FF2B5EF4-FFF2-40B4-BE49-F238E27FC236}">
                <a16:creationId xmlns:a16="http://schemas.microsoft.com/office/drawing/2014/main" id="{BB112ECC-F037-BD1E-31D7-CB389C762C53}"/>
              </a:ext>
            </a:extLst>
          </p:cNvPr>
          <p:cNvSpPr>
            <a:spLocks noGrp="1"/>
          </p:cNvSpPr>
          <p:nvPr>
            <p:ph idx="16"/>
          </p:nvPr>
        </p:nvSpPr>
        <p:spPr/>
        <p:txBody>
          <a:bodyPr/>
          <a:lstStyle/>
          <a:p>
            <a:r>
              <a:rPr lang="fr-FR" sz="2000" dirty="0"/>
              <a:t>USE (</a:t>
            </a:r>
            <a:r>
              <a:rPr lang="fr-FR" sz="1600" dirty="0"/>
              <a:t>Google</a:t>
            </a:r>
            <a:r>
              <a:rPr lang="fr-FR" sz="2000" dirty="0"/>
              <a:t>)</a:t>
            </a:r>
            <a:endParaRPr lang="fr-FR" dirty="0"/>
          </a:p>
        </p:txBody>
      </p:sp>
      <p:sp>
        <p:nvSpPr>
          <p:cNvPr id="9" name="Espace réservé du pied de page 8">
            <a:extLst>
              <a:ext uri="{FF2B5EF4-FFF2-40B4-BE49-F238E27FC236}">
                <a16:creationId xmlns:a16="http://schemas.microsoft.com/office/drawing/2014/main" id="{B20A9BF7-8024-1A79-3499-DE426B6AD3AD}"/>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7E6FAC-05FE-5B07-3A3A-0A327423D7B4}"/>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C5E21C6-AA06-CF3A-1C19-268703ED07CE}"/>
              </a:ext>
            </a:extLst>
          </p:cNvPr>
          <p:cNvSpPr>
            <a:spLocks noGrp="1"/>
          </p:cNvSpPr>
          <p:nvPr>
            <p:ph type="sldNum" sz="quarter" idx="12"/>
          </p:nvPr>
        </p:nvSpPr>
        <p:spPr/>
        <p:txBody>
          <a:bodyPr/>
          <a:lstStyle/>
          <a:p>
            <a:pPr rtl="0"/>
            <a:fld id="{FAEF9944-A4F6-4C59-AEBD-678D6480B8EA}" type="slidenum">
              <a:rPr lang="fr-FR" smtClean="0"/>
              <a:t>13</a:t>
            </a:fld>
            <a:endParaRPr lang="fr-FR" dirty="0"/>
          </a:p>
        </p:txBody>
      </p:sp>
      <p:sp>
        <p:nvSpPr>
          <p:cNvPr id="13" name="ZoneTexte 12">
            <a:extLst>
              <a:ext uri="{FF2B5EF4-FFF2-40B4-BE49-F238E27FC236}">
                <a16:creationId xmlns:a16="http://schemas.microsoft.com/office/drawing/2014/main" id="{1FDF663D-2DD3-19F4-9172-804D0AC006EF}"/>
              </a:ext>
            </a:extLst>
          </p:cNvPr>
          <p:cNvSpPr txBox="1"/>
          <p:nvPr/>
        </p:nvSpPr>
        <p:spPr>
          <a:xfrm>
            <a:off x="642917" y="1498600"/>
            <a:ext cx="3319483" cy="369332"/>
          </a:xfrm>
          <a:prstGeom prst="rect">
            <a:avLst/>
          </a:prstGeom>
          <a:noFill/>
        </p:spPr>
        <p:txBody>
          <a:bodyPr wrap="square" rtlCol="0">
            <a:spAutoFit/>
          </a:bodyPr>
          <a:lstStyle/>
          <a:p>
            <a:r>
              <a:rPr lang="fr-FR" b="1" dirty="0" err="1"/>
              <a:t>Words</a:t>
            </a:r>
            <a:r>
              <a:rPr lang="fr-FR" b="1" dirty="0"/>
              <a:t> </a:t>
            </a:r>
            <a:r>
              <a:rPr lang="fr-FR" b="1" dirty="0" err="1"/>
              <a:t>Embeddings</a:t>
            </a:r>
            <a:r>
              <a:rPr lang="fr-FR" b="1" dirty="0"/>
              <a:t> ()</a:t>
            </a:r>
          </a:p>
        </p:txBody>
      </p:sp>
      <p:pic>
        <p:nvPicPr>
          <p:cNvPr id="3078" name="Picture 6">
            <a:extLst>
              <a:ext uri="{FF2B5EF4-FFF2-40B4-BE49-F238E27FC236}">
                <a16:creationId xmlns:a16="http://schemas.microsoft.com/office/drawing/2014/main" id="{3505FF92-77FA-656D-AB24-80A91FF099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288" y="2514601"/>
            <a:ext cx="3517900" cy="31564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A94FAED-13BE-415C-E59F-D58ED8A58F7B}"/>
              </a:ext>
            </a:extLst>
          </p:cNvPr>
          <p:cNvPicPr>
            <a:picLocks noGrp="1" noChangeAspect="1" noChangeArrowheads="1"/>
          </p:cNvPicPr>
          <p:nvPr>
            <p:ph idx="17"/>
          </p:nvPr>
        </p:nvPicPr>
        <p:blipFill>
          <a:blip r:embed="rId3">
            <a:extLst>
              <a:ext uri="{28A0092B-C50C-407E-A947-70E740481C1C}">
                <a14:useLocalDpi xmlns:a14="http://schemas.microsoft.com/office/drawing/2010/main" val="0"/>
              </a:ext>
            </a:extLst>
          </a:blip>
          <a:srcRect/>
          <a:stretch>
            <a:fillRect/>
          </a:stretch>
        </p:blipFill>
        <p:spPr bwMode="auto">
          <a:xfrm>
            <a:off x="4337050" y="2514600"/>
            <a:ext cx="3517900" cy="31564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E261084-A05B-0E41-EE46-A125CF3BD323}"/>
              </a:ext>
            </a:extLst>
          </p:cNvPr>
          <p:cNvPicPr>
            <a:picLocks noGrp="1" noChangeAspect="1" noChangeArrowheads="1"/>
          </p:cNvPicPr>
          <p:nvPr>
            <p:ph idx="15"/>
          </p:nvPr>
        </p:nvPicPr>
        <p:blipFill>
          <a:blip r:embed="rId4">
            <a:extLst>
              <a:ext uri="{28A0092B-C50C-407E-A947-70E740481C1C}">
                <a14:useLocalDpi xmlns:a14="http://schemas.microsoft.com/office/drawing/2010/main" val="0"/>
              </a:ext>
            </a:extLst>
          </a:blip>
          <a:srcRect/>
          <a:stretch>
            <a:fillRect/>
          </a:stretch>
        </p:blipFill>
        <p:spPr bwMode="auto">
          <a:xfrm>
            <a:off x="8024813" y="2576146"/>
            <a:ext cx="3517900" cy="3090867"/>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F67AFD44-12EC-F035-52E0-1440F3F13508}"/>
              </a:ext>
            </a:extLst>
          </p:cNvPr>
          <p:cNvSpPr/>
          <p:nvPr/>
        </p:nvSpPr>
        <p:spPr>
          <a:xfrm>
            <a:off x="10414630" y="4843251"/>
            <a:ext cx="461963" cy="566738"/>
          </a:xfrm>
          <a:prstGeom prst="ellipse">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C9E86A82-C136-F7F2-4EE8-690C307B962D}"/>
              </a:ext>
            </a:extLst>
          </p:cNvPr>
          <p:cNvSpPr/>
          <p:nvPr/>
        </p:nvSpPr>
        <p:spPr>
          <a:xfrm>
            <a:off x="10183648" y="2783618"/>
            <a:ext cx="461963" cy="338546"/>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D349C7C3-E8DA-A2FB-D57D-F866847CA9CE}"/>
              </a:ext>
            </a:extLst>
          </p:cNvPr>
          <p:cNvSpPr/>
          <p:nvPr/>
        </p:nvSpPr>
        <p:spPr>
          <a:xfrm>
            <a:off x="6253164" y="3429001"/>
            <a:ext cx="528636" cy="300038"/>
          </a:xfrm>
          <a:prstGeom prst="round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err="1">
                <a:highlight>
                  <a:srgbClr val="A65628"/>
                </a:highlight>
              </a:rPr>
              <a:t>watchs</a:t>
            </a:r>
            <a:endParaRPr lang="fr-FR" sz="600" b="1" dirty="0">
              <a:highlight>
                <a:srgbClr val="A65628"/>
              </a:highlight>
            </a:endParaRPr>
          </a:p>
        </p:txBody>
      </p:sp>
      <p:grpSp>
        <p:nvGrpSpPr>
          <p:cNvPr id="22" name="Groupe 21">
            <a:extLst>
              <a:ext uri="{FF2B5EF4-FFF2-40B4-BE49-F238E27FC236}">
                <a16:creationId xmlns:a16="http://schemas.microsoft.com/office/drawing/2014/main" id="{0088AA8D-CDA2-2BF7-250B-E524D78E9F7E}"/>
              </a:ext>
            </a:extLst>
          </p:cNvPr>
          <p:cNvGrpSpPr/>
          <p:nvPr/>
        </p:nvGrpSpPr>
        <p:grpSpPr>
          <a:xfrm>
            <a:off x="6951662" y="3038957"/>
            <a:ext cx="495300" cy="412636"/>
            <a:chOff x="6951662" y="3038957"/>
            <a:chExt cx="495300" cy="412636"/>
          </a:xfrm>
        </p:grpSpPr>
        <p:sp>
          <p:nvSpPr>
            <p:cNvPr id="12" name="Ellipse 11">
              <a:extLst>
                <a:ext uri="{FF2B5EF4-FFF2-40B4-BE49-F238E27FC236}">
                  <a16:creationId xmlns:a16="http://schemas.microsoft.com/office/drawing/2014/main" id="{A43DFECA-C37D-83B8-D445-DAB9E9B8AD59}"/>
                </a:ext>
              </a:extLst>
            </p:cNvPr>
            <p:cNvSpPr/>
            <p:nvPr/>
          </p:nvSpPr>
          <p:spPr>
            <a:xfrm rot="19955965">
              <a:off x="7078700" y="3038957"/>
              <a:ext cx="262883" cy="412636"/>
            </a:xfrm>
            <a:prstGeom prst="ellipse">
              <a:avLst/>
            </a:prstGeom>
            <a:noFill/>
            <a:ln>
              <a:solidFill>
                <a:srgbClr val="337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684E06E2-E653-39C8-9B76-97CB9E9310F8}"/>
                </a:ext>
              </a:extLst>
            </p:cNvPr>
            <p:cNvSpPr txBox="1"/>
            <p:nvPr/>
          </p:nvSpPr>
          <p:spPr>
            <a:xfrm>
              <a:off x="6951662" y="3122164"/>
              <a:ext cx="495300" cy="246221"/>
            </a:xfrm>
            <a:prstGeom prst="rect">
              <a:avLst/>
            </a:prstGeom>
            <a:noFill/>
          </p:spPr>
          <p:txBody>
            <a:bodyPr wrap="square" rtlCol="0">
              <a:spAutoFit/>
            </a:bodyPr>
            <a:lstStyle/>
            <a:p>
              <a:pPr algn="ctr"/>
              <a:r>
                <a:rPr lang="fr-FR" sz="500" b="1" dirty="0">
                  <a:solidFill>
                    <a:schemeClr val="bg1"/>
                  </a:solidFill>
                  <a:highlight>
                    <a:srgbClr val="974DA2"/>
                  </a:highlight>
                </a:rPr>
                <a:t>Beauty &amp; pers c.</a:t>
              </a:r>
            </a:p>
          </p:txBody>
        </p:sp>
      </p:grpSp>
      <p:sp>
        <p:nvSpPr>
          <p:cNvPr id="16" name="Rectangle 15">
            <a:extLst>
              <a:ext uri="{FF2B5EF4-FFF2-40B4-BE49-F238E27FC236}">
                <a16:creationId xmlns:a16="http://schemas.microsoft.com/office/drawing/2014/main" id="{A8BBD08C-C247-4065-86F7-A42E7FD612DB}"/>
              </a:ext>
            </a:extLst>
          </p:cNvPr>
          <p:cNvSpPr/>
          <p:nvPr/>
        </p:nvSpPr>
        <p:spPr>
          <a:xfrm>
            <a:off x="6400800" y="4371707"/>
            <a:ext cx="528636" cy="214313"/>
          </a:xfrm>
          <a:prstGeom prst="rect">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4CD6EC24-0A3A-D936-3830-51B32D8AB020}"/>
              </a:ext>
            </a:extLst>
          </p:cNvPr>
          <p:cNvSpPr txBox="1"/>
          <p:nvPr/>
        </p:nvSpPr>
        <p:spPr>
          <a:xfrm>
            <a:off x="6296024" y="4343720"/>
            <a:ext cx="738188" cy="276999"/>
          </a:xfrm>
          <a:prstGeom prst="rect">
            <a:avLst/>
          </a:prstGeom>
          <a:noFill/>
        </p:spPr>
        <p:txBody>
          <a:bodyPr wrap="square" rtlCol="0">
            <a:spAutoFit/>
          </a:bodyPr>
          <a:lstStyle/>
          <a:p>
            <a:pPr algn="ctr"/>
            <a:r>
              <a:rPr lang="fr-FR" sz="600" b="1" dirty="0">
                <a:solidFill>
                  <a:schemeClr val="bg1"/>
                </a:solidFill>
                <a:highlight>
                  <a:srgbClr val="F781BF"/>
                </a:highlight>
              </a:rPr>
              <a:t>Home </a:t>
            </a:r>
            <a:r>
              <a:rPr lang="fr-FR" sz="600" b="1" dirty="0" err="1">
                <a:solidFill>
                  <a:schemeClr val="bg1"/>
                </a:solidFill>
                <a:highlight>
                  <a:srgbClr val="F781BF"/>
                </a:highlight>
              </a:rPr>
              <a:t>furnishing</a:t>
            </a:r>
            <a:endParaRPr lang="fr-FR" sz="600" b="1" dirty="0">
              <a:solidFill>
                <a:schemeClr val="bg1"/>
              </a:solidFill>
              <a:highlight>
                <a:srgbClr val="F781BF"/>
              </a:highlight>
            </a:endParaRPr>
          </a:p>
        </p:txBody>
      </p:sp>
      <p:sp>
        <p:nvSpPr>
          <p:cNvPr id="18" name="Ellipse 17">
            <a:extLst>
              <a:ext uri="{FF2B5EF4-FFF2-40B4-BE49-F238E27FC236}">
                <a16:creationId xmlns:a16="http://schemas.microsoft.com/office/drawing/2014/main" id="{42FE9EED-55E5-B835-CB69-A98EB63DC369}"/>
              </a:ext>
            </a:extLst>
          </p:cNvPr>
          <p:cNvSpPr/>
          <p:nvPr/>
        </p:nvSpPr>
        <p:spPr>
          <a:xfrm rot="709886">
            <a:off x="3804872" y="3738070"/>
            <a:ext cx="301833" cy="757240"/>
          </a:xfrm>
          <a:prstGeom prst="ellipse">
            <a:avLst/>
          </a:prstGeom>
          <a:noFill/>
          <a:ln>
            <a:solidFill>
              <a:srgbClr val="FA94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38546AC9-01AC-EC10-0D22-ED542F8F6EAF}"/>
              </a:ext>
            </a:extLst>
          </p:cNvPr>
          <p:cNvSpPr txBox="1"/>
          <p:nvPr/>
        </p:nvSpPr>
        <p:spPr>
          <a:xfrm>
            <a:off x="3703289" y="3958709"/>
            <a:ext cx="533401" cy="184666"/>
          </a:xfrm>
          <a:prstGeom prst="rect">
            <a:avLst/>
          </a:prstGeom>
          <a:noFill/>
        </p:spPr>
        <p:txBody>
          <a:bodyPr wrap="square" rtlCol="0">
            <a:spAutoFit/>
          </a:bodyPr>
          <a:lstStyle/>
          <a:p>
            <a:r>
              <a:rPr lang="fr-FR" sz="600" b="1" dirty="0">
                <a:solidFill>
                  <a:srgbClr val="FA9431"/>
                </a:solidFill>
                <a:highlight>
                  <a:srgbClr val="808080"/>
                </a:highlight>
              </a:rPr>
              <a:t>watches</a:t>
            </a:r>
          </a:p>
        </p:txBody>
      </p:sp>
      <p:sp>
        <p:nvSpPr>
          <p:cNvPr id="20" name="Rectangle 19">
            <a:extLst>
              <a:ext uri="{FF2B5EF4-FFF2-40B4-BE49-F238E27FC236}">
                <a16:creationId xmlns:a16="http://schemas.microsoft.com/office/drawing/2014/main" id="{BA9BAA7A-8FC7-6205-F18B-B814F76DA45B}"/>
              </a:ext>
            </a:extLst>
          </p:cNvPr>
          <p:cNvSpPr/>
          <p:nvPr/>
        </p:nvSpPr>
        <p:spPr>
          <a:xfrm>
            <a:off x="2633663" y="4071938"/>
            <a:ext cx="276225" cy="514082"/>
          </a:xfrm>
          <a:prstGeom prst="rect">
            <a:avLst/>
          </a:prstGeom>
          <a:noFill/>
          <a:ln>
            <a:solidFill>
              <a:srgbClr val="F78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413D68EA-FAD1-6344-179C-2DAF50911BD8}"/>
              </a:ext>
            </a:extLst>
          </p:cNvPr>
          <p:cNvSpPr txBox="1"/>
          <p:nvPr/>
        </p:nvSpPr>
        <p:spPr>
          <a:xfrm>
            <a:off x="2516189" y="4127420"/>
            <a:ext cx="533401" cy="246221"/>
          </a:xfrm>
          <a:prstGeom prst="rect">
            <a:avLst/>
          </a:prstGeom>
          <a:noFill/>
        </p:spPr>
        <p:txBody>
          <a:bodyPr wrap="square" rtlCol="0">
            <a:spAutoFit/>
          </a:bodyPr>
          <a:lstStyle/>
          <a:p>
            <a:pPr algn="ctr"/>
            <a:r>
              <a:rPr lang="fr-FR" sz="500" b="1" dirty="0">
                <a:solidFill>
                  <a:schemeClr val="bg1"/>
                </a:solidFill>
                <a:highlight>
                  <a:srgbClr val="A65628"/>
                </a:highlight>
              </a:rPr>
              <a:t>Home </a:t>
            </a:r>
            <a:r>
              <a:rPr lang="fr-FR" sz="500" b="1" dirty="0" err="1">
                <a:solidFill>
                  <a:schemeClr val="bg1"/>
                </a:solidFill>
                <a:highlight>
                  <a:srgbClr val="A65628"/>
                </a:highlight>
              </a:rPr>
              <a:t>furnishing</a:t>
            </a:r>
            <a:endParaRPr lang="fr-FR" sz="500" b="1" dirty="0">
              <a:solidFill>
                <a:schemeClr val="bg1"/>
              </a:solidFill>
              <a:highlight>
                <a:srgbClr val="A65628"/>
              </a:highlight>
            </a:endParaRPr>
          </a:p>
        </p:txBody>
      </p:sp>
    </p:spTree>
    <p:extLst>
      <p:ext uri="{BB962C8B-B14F-4D97-AF65-F5344CB8AC3E}">
        <p14:creationId xmlns:p14="http://schemas.microsoft.com/office/powerpoint/2010/main" val="410100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A. Traitement des données textuelles</a:t>
            </a:r>
            <a:endParaRPr lang="fr-FR" dirty="0"/>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14</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Analyse des Résultats des différents </a:t>
            </a:r>
            <a:r>
              <a:rPr lang="fr-FR" b="1" dirty="0" err="1"/>
              <a:t>embeddings</a:t>
            </a:r>
            <a:endParaRPr lang="fr-FR" b="1" dirty="0"/>
          </a:p>
        </p:txBody>
      </p:sp>
      <p:sp>
        <p:nvSpPr>
          <p:cNvPr id="11" name="ZoneTexte 10">
            <a:extLst>
              <a:ext uri="{FF2B5EF4-FFF2-40B4-BE49-F238E27FC236}">
                <a16:creationId xmlns:a16="http://schemas.microsoft.com/office/drawing/2014/main" id="{FC612EAC-13A0-5FE9-7827-9311941CA8C2}"/>
              </a:ext>
            </a:extLst>
          </p:cNvPr>
          <p:cNvSpPr txBox="1"/>
          <p:nvPr/>
        </p:nvSpPr>
        <p:spPr>
          <a:xfrm>
            <a:off x="313765" y="2259106"/>
            <a:ext cx="3818964" cy="3693319"/>
          </a:xfrm>
          <a:prstGeom prst="rect">
            <a:avLst/>
          </a:prstGeom>
          <a:noFill/>
        </p:spPr>
        <p:txBody>
          <a:bodyPr wrap="square" rtlCol="0">
            <a:spAutoFit/>
          </a:bodyPr>
          <a:lstStyle/>
          <a:p>
            <a:r>
              <a:rPr lang="fr-FR" dirty="0"/>
              <a:t>Comparaison des différentes méthodes de BOW et </a:t>
            </a:r>
            <a:r>
              <a:rPr lang="fr-FR" dirty="0" err="1"/>
              <a:t>Embeddings</a:t>
            </a:r>
            <a:endParaRPr lang="fr-FR" dirty="0"/>
          </a:p>
          <a:p>
            <a:pPr marL="285750" indent="-285750">
              <a:buFont typeface="Arial" panose="020B0604020202020204" pitchFamily="34" charset="0"/>
              <a:buChar char="•"/>
            </a:pPr>
            <a:r>
              <a:rPr lang="fr-FR" dirty="0"/>
              <a:t>Best méthode de pré-traitement combiné à un </a:t>
            </a:r>
            <a:r>
              <a:rPr lang="fr-FR" dirty="0" err="1"/>
              <a:t>kmeans</a:t>
            </a:r>
            <a:r>
              <a:rPr lang="fr-FR" dirty="0"/>
              <a:t> :</a:t>
            </a:r>
          </a:p>
          <a:p>
            <a:pPr marL="285750" indent="-285750">
              <a:buFont typeface="Arial" panose="020B0604020202020204" pitchFamily="34" charset="0"/>
              <a:buChar char="•"/>
            </a:pPr>
            <a:r>
              <a:rPr lang="fr-FR" b="1" dirty="0">
                <a:solidFill>
                  <a:srgbClr val="00B050"/>
                </a:solidFill>
              </a:rPr>
              <a:t>TF-IDF</a:t>
            </a:r>
            <a:r>
              <a:rPr lang="fr-FR" b="1" dirty="0"/>
              <a:t> + T-SNE + </a:t>
            </a:r>
            <a:r>
              <a:rPr lang="fr-FR" b="1" dirty="0" err="1"/>
              <a:t>Kmeans</a:t>
            </a:r>
            <a:endParaRPr lang="fr-FR" b="1" dirty="0"/>
          </a:p>
          <a:p>
            <a:pPr marL="285750" indent="-285750">
              <a:buFont typeface="Arial" panose="020B0604020202020204" pitchFamily="34" charset="0"/>
              <a:buChar char="•"/>
            </a:pPr>
            <a:r>
              <a:rPr lang="fr-FR" b="1" dirty="0">
                <a:solidFill>
                  <a:srgbClr val="C00000"/>
                </a:solidFill>
              </a:rPr>
              <a:t>W2V</a:t>
            </a:r>
            <a:r>
              <a:rPr lang="fr-FR" b="1" dirty="0"/>
              <a:t> + T-SNE + </a:t>
            </a:r>
            <a:r>
              <a:rPr lang="fr-FR" b="1" dirty="0" err="1"/>
              <a:t>Kmeans</a:t>
            </a:r>
            <a:endParaRPr lang="fr-FR" b="1" dirty="0"/>
          </a:p>
          <a:p>
            <a:pPr marL="285750" indent="-285750">
              <a:buFont typeface="Arial" panose="020B0604020202020204" pitchFamily="34" charset="0"/>
              <a:buChar char="•"/>
            </a:pPr>
            <a:endParaRPr lang="fr-FR" dirty="0"/>
          </a:p>
          <a:p>
            <a:r>
              <a:rPr lang="fr-FR" dirty="0"/>
              <a:t>Les méthodes d’</a:t>
            </a:r>
            <a:r>
              <a:rPr lang="fr-FR" dirty="0" err="1"/>
              <a:t>embeddings</a:t>
            </a:r>
            <a:r>
              <a:rPr lang="fr-FR" dirty="0"/>
              <a:t> résultats sont très variables à part </a:t>
            </a:r>
            <a:r>
              <a:rPr lang="fr-FR" dirty="0" err="1"/>
              <a:t>Countvectorizer</a:t>
            </a:r>
            <a:r>
              <a:rPr lang="fr-FR" dirty="0"/>
              <a:t> &amp; TFIDF</a:t>
            </a:r>
          </a:p>
          <a:p>
            <a:pPr marL="285750" indent="-285750">
              <a:buFont typeface="Arial" panose="020B0604020202020204" pitchFamily="34" charset="0"/>
              <a:buChar char="•"/>
            </a:pPr>
            <a:endParaRPr lang="fr-FR" dirty="0"/>
          </a:p>
        </p:txBody>
      </p:sp>
      <p:sp>
        <p:nvSpPr>
          <p:cNvPr id="12" name="Accolade ouvrante 11">
            <a:extLst>
              <a:ext uri="{FF2B5EF4-FFF2-40B4-BE49-F238E27FC236}">
                <a16:creationId xmlns:a16="http://schemas.microsoft.com/office/drawing/2014/main" id="{41D67ADB-1822-535A-8362-5244167DE4E0}"/>
              </a:ext>
            </a:extLst>
          </p:cNvPr>
          <p:cNvSpPr/>
          <p:nvPr/>
        </p:nvSpPr>
        <p:spPr>
          <a:xfrm>
            <a:off x="5010466" y="2793096"/>
            <a:ext cx="322728" cy="27846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ccolade ouvrante 12">
            <a:extLst>
              <a:ext uri="{FF2B5EF4-FFF2-40B4-BE49-F238E27FC236}">
                <a16:creationId xmlns:a16="http://schemas.microsoft.com/office/drawing/2014/main" id="{FF9B742C-4C7B-5BC9-8720-D21C0BEB4DAE}"/>
              </a:ext>
            </a:extLst>
          </p:cNvPr>
          <p:cNvSpPr/>
          <p:nvPr/>
        </p:nvSpPr>
        <p:spPr>
          <a:xfrm>
            <a:off x="4999667" y="3299012"/>
            <a:ext cx="322728" cy="203498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C0E44542-0D5B-845C-5CE8-22C358F1084A}"/>
              </a:ext>
            </a:extLst>
          </p:cNvPr>
          <p:cNvSpPr/>
          <p:nvPr/>
        </p:nvSpPr>
        <p:spPr>
          <a:xfrm>
            <a:off x="4984639" y="5532447"/>
            <a:ext cx="352784" cy="285646"/>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703DCDEA-0C5C-56DD-0BD3-B7E9F310AE56}"/>
              </a:ext>
            </a:extLst>
          </p:cNvPr>
          <p:cNvSpPr txBox="1"/>
          <p:nvPr/>
        </p:nvSpPr>
        <p:spPr>
          <a:xfrm rot="16200000">
            <a:off x="4376724" y="2793830"/>
            <a:ext cx="862889" cy="276999"/>
          </a:xfrm>
          <a:prstGeom prst="rect">
            <a:avLst/>
          </a:prstGeom>
          <a:noFill/>
        </p:spPr>
        <p:txBody>
          <a:bodyPr wrap="square" rtlCol="0">
            <a:spAutoFit/>
          </a:bodyPr>
          <a:lstStyle/>
          <a:p>
            <a:pPr algn="ctr"/>
            <a:r>
              <a:rPr lang="fr-FR" sz="1200" dirty="0"/>
              <a:t>B.O.W</a:t>
            </a:r>
          </a:p>
        </p:txBody>
      </p:sp>
      <p:sp>
        <p:nvSpPr>
          <p:cNvPr id="19" name="ZoneTexte 18">
            <a:extLst>
              <a:ext uri="{FF2B5EF4-FFF2-40B4-BE49-F238E27FC236}">
                <a16:creationId xmlns:a16="http://schemas.microsoft.com/office/drawing/2014/main" id="{1FA95150-9A8A-C06F-7593-6A081F385EB6}"/>
              </a:ext>
            </a:extLst>
          </p:cNvPr>
          <p:cNvSpPr txBox="1"/>
          <p:nvPr/>
        </p:nvSpPr>
        <p:spPr>
          <a:xfrm rot="16200000">
            <a:off x="4210646" y="4085673"/>
            <a:ext cx="1086321" cy="461665"/>
          </a:xfrm>
          <a:prstGeom prst="rect">
            <a:avLst/>
          </a:prstGeom>
          <a:noFill/>
        </p:spPr>
        <p:txBody>
          <a:bodyPr wrap="square" rtlCol="0">
            <a:spAutoFit/>
          </a:bodyPr>
          <a:lstStyle/>
          <a:p>
            <a:pPr algn="ctr"/>
            <a:r>
              <a:rPr lang="fr-FR" sz="1200" dirty="0"/>
              <a:t>Word </a:t>
            </a:r>
            <a:r>
              <a:rPr lang="fr-FR" sz="1200" dirty="0" err="1"/>
              <a:t>Embedding</a:t>
            </a:r>
            <a:endParaRPr lang="fr-FR" sz="1200" dirty="0"/>
          </a:p>
        </p:txBody>
      </p:sp>
      <p:sp>
        <p:nvSpPr>
          <p:cNvPr id="21" name="ZoneTexte 20">
            <a:extLst>
              <a:ext uri="{FF2B5EF4-FFF2-40B4-BE49-F238E27FC236}">
                <a16:creationId xmlns:a16="http://schemas.microsoft.com/office/drawing/2014/main" id="{A9E5CC7A-4E36-9475-62AA-AAAC111C4CEA}"/>
              </a:ext>
            </a:extLst>
          </p:cNvPr>
          <p:cNvSpPr txBox="1"/>
          <p:nvPr/>
        </p:nvSpPr>
        <p:spPr>
          <a:xfrm rot="16200000">
            <a:off x="4265009" y="5444437"/>
            <a:ext cx="1086321" cy="461665"/>
          </a:xfrm>
          <a:prstGeom prst="rect">
            <a:avLst/>
          </a:prstGeom>
          <a:noFill/>
        </p:spPr>
        <p:txBody>
          <a:bodyPr wrap="square" rtlCol="0">
            <a:spAutoFit/>
          </a:bodyPr>
          <a:lstStyle/>
          <a:p>
            <a:pPr algn="ctr"/>
            <a:r>
              <a:rPr lang="fr-FR" sz="1200" dirty="0"/>
              <a:t>Topic</a:t>
            </a:r>
          </a:p>
          <a:p>
            <a:pPr algn="ctr"/>
            <a:r>
              <a:rPr lang="fr-FR" sz="1200" dirty="0"/>
              <a:t>Modeling</a:t>
            </a:r>
          </a:p>
        </p:txBody>
      </p:sp>
      <p:pic>
        <p:nvPicPr>
          <p:cNvPr id="22" name="Image 21">
            <a:extLst>
              <a:ext uri="{FF2B5EF4-FFF2-40B4-BE49-F238E27FC236}">
                <a16:creationId xmlns:a16="http://schemas.microsoft.com/office/drawing/2014/main" id="{C7072D1D-2839-885A-79CD-7671B27A75A4}"/>
              </a:ext>
            </a:extLst>
          </p:cNvPr>
          <p:cNvPicPr>
            <a:picLocks noChangeAspect="1"/>
          </p:cNvPicPr>
          <p:nvPr/>
        </p:nvPicPr>
        <p:blipFill>
          <a:blip r:embed="rId2"/>
          <a:stretch>
            <a:fillRect/>
          </a:stretch>
        </p:blipFill>
        <p:spPr>
          <a:xfrm>
            <a:off x="5401219" y="2034988"/>
            <a:ext cx="6496812" cy="3882966"/>
          </a:xfrm>
          <a:prstGeom prst="rect">
            <a:avLst/>
          </a:prstGeom>
        </p:spPr>
      </p:pic>
    </p:spTree>
    <p:extLst>
      <p:ext uri="{BB962C8B-B14F-4D97-AF65-F5344CB8AC3E}">
        <p14:creationId xmlns:p14="http://schemas.microsoft.com/office/powerpoint/2010/main" val="13818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15</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Pré Traitement des Données visuelles pour algo SIFT</a:t>
            </a:r>
          </a:p>
        </p:txBody>
      </p:sp>
      <p:sp>
        <p:nvSpPr>
          <p:cNvPr id="11" name="ZoneTexte 10">
            <a:extLst>
              <a:ext uri="{FF2B5EF4-FFF2-40B4-BE49-F238E27FC236}">
                <a16:creationId xmlns:a16="http://schemas.microsoft.com/office/drawing/2014/main" id="{FC612EAC-13A0-5FE9-7827-9311941CA8C2}"/>
              </a:ext>
            </a:extLst>
          </p:cNvPr>
          <p:cNvSpPr txBox="1"/>
          <p:nvPr/>
        </p:nvSpPr>
        <p:spPr>
          <a:xfrm>
            <a:off x="571201" y="2212174"/>
            <a:ext cx="7065732" cy="4308872"/>
          </a:xfrm>
          <a:prstGeom prst="rect">
            <a:avLst/>
          </a:prstGeom>
          <a:noFill/>
        </p:spPr>
        <p:txBody>
          <a:bodyPr wrap="square" rtlCol="0">
            <a:spAutoFit/>
          </a:bodyPr>
          <a:lstStyle/>
          <a:p>
            <a:pPr marL="285750" indent="-285750">
              <a:buFont typeface="Arial" panose="020B0604020202020204" pitchFamily="34" charset="0"/>
              <a:buChar char="•"/>
            </a:pPr>
            <a:r>
              <a:rPr lang="fr-FR" dirty="0"/>
              <a:t>Conversion en </a:t>
            </a:r>
            <a:r>
              <a:rPr lang="fr-FR" b="1" dirty="0">
                <a:solidFill>
                  <a:schemeClr val="bg2">
                    <a:lumMod val="10000"/>
                  </a:schemeClr>
                </a:solidFill>
              </a:rPr>
              <a:t>gris</a:t>
            </a:r>
            <a:r>
              <a:rPr lang="fr-FR" dirty="0"/>
              <a:t> des images</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Egalisation des histogrammes des images</a:t>
            </a:r>
          </a:p>
          <a:p>
            <a:pPr marL="742950" lvl="1" indent="-285750">
              <a:buFont typeface="Arial" panose="020B0604020202020204" pitchFamily="34" charset="0"/>
              <a:buChar char="•"/>
            </a:pPr>
            <a:r>
              <a:rPr lang="fr-FR" b="0" i="0" dirty="0">
                <a:solidFill>
                  <a:srgbClr val="271A38"/>
                </a:solidFill>
                <a:effectLst/>
                <a:latin typeface="Inter"/>
              </a:rPr>
              <a:t>l'amélioration du </a:t>
            </a:r>
            <a:r>
              <a:rPr lang="fr-FR" b="1" i="0" dirty="0">
                <a:solidFill>
                  <a:srgbClr val="271A38"/>
                </a:solidFill>
                <a:effectLst/>
                <a:latin typeface="Inter"/>
              </a:rPr>
              <a:t>contraste</a:t>
            </a:r>
            <a:r>
              <a:rPr lang="fr-FR" b="0" i="0" dirty="0">
                <a:solidFill>
                  <a:srgbClr val="271A38"/>
                </a:solidFill>
                <a:effectLst/>
                <a:latin typeface="Inter"/>
              </a:rPr>
              <a:t> de l'image</a:t>
            </a:r>
          </a:p>
          <a:p>
            <a:pPr marL="285750" indent="-285750">
              <a:buFont typeface="Arial" panose="020B0604020202020204" pitchFamily="34" charset="0"/>
              <a:buChar char="•"/>
            </a:pPr>
            <a:endParaRPr lang="fr-FR" sz="1000" b="0" i="0" dirty="0">
              <a:solidFill>
                <a:srgbClr val="271A38"/>
              </a:solidFill>
              <a:effectLst/>
              <a:latin typeface="Inter"/>
            </a:endParaRPr>
          </a:p>
          <a:p>
            <a:pPr marL="285750" indent="-285750">
              <a:buFont typeface="Arial" panose="020B0604020202020204" pitchFamily="34" charset="0"/>
              <a:buChar char="•"/>
            </a:pPr>
            <a:r>
              <a:rPr lang="fr-FR" dirty="0">
                <a:solidFill>
                  <a:srgbClr val="271A38"/>
                </a:solidFill>
                <a:latin typeface="Inter"/>
              </a:rPr>
              <a:t>Création des points d’intérêts et détecteurs SIFT pour chaque photos (env. 500 </a:t>
            </a:r>
            <a:r>
              <a:rPr lang="fr-FR" dirty="0" err="1">
                <a:solidFill>
                  <a:srgbClr val="271A38"/>
                </a:solidFill>
                <a:latin typeface="Inter"/>
              </a:rPr>
              <a:t>features</a:t>
            </a:r>
            <a:r>
              <a:rPr lang="fr-FR" dirty="0">
                <a:solidFill>
                  <a:srgbClr val="271A38"/>
                </a:solidFill>
                <a:latin typeface="Inter"/>
              </a:rPr>
              <a:t>)</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Création des clusters de descripteurs</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Création des </a:t>
            </a:r>
            <a:r>
              <a:rPr lang="fr-FR" dirty="0" err="1">
                <a:solidFill>
                  <a:srgbClr val="271A38"/>
                </a:solidFill>
                <a:latin typeface="Inter"/>
              </a:rPr>
              <a:t>features</a:t>
            </a:r>
            <a:r>
              <a:rPr lang="fr-FR" dirty="0">
                <a:solidFill>
                  <a:srgbClr val="271A38"/>
                </a:solidFill>
                <a:latin typeface="Inter"/>
              </a:rPr>
              <a:t> des images (création histogramme de descripteurs Bag Of Images )</a:t>
            </a:r>
          </a:p>
          <a:p>
            <a:pPr marL="285750" indent="-285750">
              <a:buFont typeface="Arial" panose="020B0604020202020204" pitchFamily="34" charset="0"/>
              <a:buChar char="•"/>
            </a:pPr>
            <a:endParaRPr lang="fr-FR" sz="1000" dirty="0">
              <a:solidFill>
                <a:srgbClr val="271A38"/>
              </a:solidFill>
              <a:latin typeface="Inter"/>
            </a:endParaRPr>
          </a:p>
          <a:p>
            <a:pPr marL="285750" indent="-285750">
              <a:buFont typeface="Arial" panose="020B0604020202020204" pitchFamily="34" charset="0"/>
              <a:buChar char="•"/>
            </a:pPr>
            <a:r>
              <a:rPr lang="fr-FR" dirty="0">
                <a:solidFill>
                  <a:srgbClr val="271A38"/>
                </a:solidFill>
                <a:latin typeface="Inter"/>
              </a:rPr>
              <a:t>Réduction du nombre de Dimension via PCA + T-SNE</a:t>
            </a:r>
          </a:p>
          <a:p>
            <a:pPr marL="285750" indent="-285750">
              <a:buFont typeface="Arial" panose="020B0604020202020204" pitchFamily="34" charset="0"/>
              <a:buChar char="•"/>
            </a:pPr>
            <a:endParaRPr lang="fr-FR" dirty="0">
              <a:solidFill>
                <a:srgbClr val="271A38"/>
              </a:solidFill>
              <a:latin typeface="Inter"/>
            </a:endParaRP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6150" name="Picture 6">
            <a:extLst>
              <a:ext uri="{FF2B5EF4-FFF2-40B4-BE49-F238E27FC236}">
                <a16:creationId xmlns:a16="http://schemas.microsoft.com/office/drawing/2014/main" id="{D7E925A7-84D3-E199-B7C2-DFDD02B1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6739" y="3764519"/>
            <a:ext cx="30384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086DF6F-DB0F-2C47-24AA-DD10D5AA3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24" y="1423379"/>
            <a:ext cx="30384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372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16</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I. Analyse des résultats obtenus Extraction des </a:t>
            </a:r>
            <a:r>
              <a:rPr lang="fr-FR" b="1" dirty="0" err="1"/>
              <a:t>Features</a:t>
            </a:r>
            <a:r>
              <a:rPr lang="fr-FR" b="1" dirty="0"/>
              <a:t> Via SIFT</a:t>
            </a:r>
          </a:p>
        </p:txBody>
      </p:sp>
      <p:pic>
        <p:nvPicPr>
          <p:cNvPr id="8194" name="Picture 2">
            <a:extLst>
              <a:ext uri="{FF2B5EF4-FFF2-40B4-BE49-F238E27FC236}">
                <a16:creationId xmlns:a16="http://schemas.microsoft.com/office/drawing/2014/main" id="{CD891A4D-73E9-73D1-5EDF-763B60B42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564" y="3519518"/>
            <a:ext cx="3264265" cy="23775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B3177CE-F3A6-1605-A1C5-04ED67B7F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728" y="3519518"/>
            <a:ext cx="3337739" cy="237756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380C44B-6A73-268F-C3F3-61CE6085B628}"/>
              </a:ext>
            </a:extLst>
          </p:cNvPr>
          <p:cNvSpPr txBox="1"/>
          <p:nvPr/>
        </p:nvSpPr>
        <p:spPr>
          <a:xfrm>
            <a:off x="753533" y="2006600"/>
            <a:ext cx="7044267" cy="1477328"/>
          </a:xfrm>
          <a:prstGeom prst="rect">
            <a:avLst/>
          </a:prstGeom>
          <a:noFill/>
        </p:spPr>
        <p:txBody>
          <a:bodyPr wrap="square" rtlCol="0">
            <a:spAutoFit/>
          </a:bodyPr>
          <a:lstStyle/>
          <a:p>
            <a:pPr marL="285750" indent="-285750">
              <a:buFont typeface="Arial" panose="020B0604020202020204" pitchFamily="34" charset="0"/>
              <a:buChar char="•"/>
            </a:pPr>
            <a:r>
              <a:rPr lang="fr-FR" dirty="0"/>
              <a:t>On obtient une score ARI &lt;5%.</a:t>
            </a:r>
          </a:p>
          <a:p>
            <a:pPr marL="285750" indent="-285750">
              <a:buFont typeface="Arial" panose="020B0604020202020204" pitchFamily="34" charset="0"/>
              <a:buChar char="•"/>
            </a:pPr>
            <a:r>
              <a:rPr lang="fr-FR" dirty="0"/>
              <a:t>Cf graph1: Les classes ne sont pas séparables</a:t>
            </a:r>
          </a:p>
          <a:p>
            <a:pPr marL="285750" indent="-285750">
              <a:buFont typeface="Arial" panose="020B0604020202020204" pitchFamily="34" charset="0"/>
              <a:buChar char="•"/>
            </a:pPr>
            <a:r>
              <a:rPr lang="fr-FR" dirty="0">
                <a:solidFill>
                  <a:srgbClr val="FF0000"/>
                </a:solidFill>
              </a:rPr>
              <a:t>Algorithme SIFT non efficace</a:t>
            </a:r>
          </a:p>
          <a:p>
            <a:pPr marL="285750" indent="-285750">
              <a:buFont typeface="Arial" panose="020B0604020202020204" pitchFamily="34" charset="0"/>
              <a:buChar char="•"/>
            </a:pPr>
            <a:endParaRPr lang="fr-FR" dirty="0"/>
          </a:p>
          <a:p>
            <a:endParaRPr lang="fr-FR" dirty="0"/>
          </a:p>
        </p:txBody>
      </p:sp>
      <p:pic>
        <p:nvPicPr>
          <p:cNvPr id="8198" name="Picture 6">
            <a:extLst>
              <a:ext uri="{FF2B5EF4-FFF2-40B4-BE49-F238E27FC236}">
                <a16:creationId xmlns:a16="http://schemas.microsoft.com/office/drawing/2014/main" id="{08FD744E-69CF-5F7B-2A36-887F6FE1B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9518"/>
            <a:ext cx="4529137" cy="239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35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C103F-D021-87E1-C873-B08FB9DFF932}"/>
              </a:ext>
            </a:extLst>
          </p:cNvPr>
          <p:cNvSpPr>
            <a:spLocks noGrp="1"/>
          </p:cNvSpPr>
          <p:nvPr>
            <p:ph type="title"/>
          </p:nvPr>
        </p:nvSpPr>
        <p:spPr/>
        <p:txBody>
          <a:bodyPr/>
          <a:lstStyle/>
          <a:p>
            <a:r>
              <a:rPr lang="fr-FR" sz="3600" b="1" dirty="0"/>
              <a:t>B. Traitement des données visuelles</a:t>
            </a:r>
          </a:p>
        </p:txBody>
      </p:sp>
      <p:sp>
        <p:nvSpPr>
          <p:cNvPr id="7" name="Espace réservé du pied de page 6">
            <a:extLst>
              <a:ext uri="{FF2B5EF4-FFF2-40B4-BE49-F238E27FC236}">
                <a16:creationId xmlns:a16="http://schemas.microsoft.com/office/drawing/2014/main" id="{F43561C3-F0EE-D5C8-8E16-B48328F0C1C1}"/>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415F3ED9-5491-21A5-FAFC-1404C436DF25}"/>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26B39155-3906-822C-0C38-24D2AA717D23}"/>
              </a:ext>
            </a:extLst>
          </p:cNvPr>
          <p:cNvSpPr>
            <a:spLocks noGrp="1"/>
          </p:cNvSpPr>
          <p:nvPr>
            <p:ph type="sldNum" sz="quarter" idx="12"/>
          </p:nvPr>
        </p:nvSpPr>
        <p:spPr/>
        <p:txBody>
          <a:bodyPr/>
          <a:lstStyle/>
          <a:p>
            <a:pPr rtl="0"/>
            <a:fld id="{FAEF9944-A4F6-4C59-AEBD-678D6480B8EA}" type="slidenum">
              <a:rPr lang="fr-FR" smtClean="0"/>
              <a:t>17</a:t>
            </a:fld>
            <a:endParaRPr lang="fr-FR" dirty="0"/>
          </a:p>
        </p:txBody>
      </p:sp>
      <p:sp>
        <p:nvSpPr>
          <p:cNvPr id="10" name="ZoneTexte 9">
            <a:extLst>
              <a:ext uri="{FF2B5EF4-FFF2-40B4-BE49-F238E27FC236}">
                <a16:creationId xmlns:a16="http://schemas.microsoft.com/office/drawing/2014/main" id="{69A54FB8-4049-278D-BE90-C53600B13349}"/>
              </a:ext>
            </a:extLst>
          </p:cNvPr>
          <p:cNvSpPr txBox="1"/>
          <p:nvPr/>
        </p:nvSpPr>
        <p:spPr>
          <a:xfrm>
            <a:off x="642916" y="1524000"/>
            <a:ext cx="8474189" cy="369332"/>
          </a:xfrm>
          <a:prstGeom prst="rect">
            <a:avLst/>
          </a:prstGeom>
          <a:noFill/>
        </p:spPr>
        <p:txBody>
          <a:bodyPr wrap="square" rtlCol="0">
            <a:spAutoFit/>
          </a:bodyPr>
          <a:lstStyle/>
          <a:p>
            <a:r>
              <a:rPr lang="fr-FR" b="1" dirty="0"/>
              <a:t>II. Algorithme de type Transfert Learning CNN VGG16</a:t>
            </a:r>
          </a:p>
        </p:txBody>
      </p:sp>
      <p:sp>
        <p:nvSpPr>
          <p:cNvPr id="3" name="ZoneTexte 2">
            <a:extLst>
              <a:ext uri="{FF2B5EF4-FFF2-40B4-BE49-F238E27FC236}">
                <a16:creationId xmlns:a16="http://schemas.microsoft.com/office/drawing/2014/main" id="{4380C44B-6A73-268F-C3F3-61CE6085B628}"/>
              </a:ext>
            </a:extLst>
          </p:cNvPr>
          <p:cNvSpPr txBox="1"/>
          <p:nvPr/>
        </p:nvSpPr>
        <p:spPr>
          <a:xfrm>
            <a:off x="753533" y="2006600"/>
            <a:ext cx="7300384" cy="3724096"/>
          </a:xfrm>
          <a:prstGeom prst="rect">
            <a:avLst/>
          </a:prstGeom>
          <a:noFill/>
        </p:spPr>
        <p:txBody>
          <a:bodyPr wrap="square" rtlCol="0">
            <a:spAutoFit/>
          </a:bodyPr>
          <a:lstStyle/>
          <a:p>
            <a:pPr marL="285750" indent="-285750">
              <a:buFont typeface="Arial" panose="020B0604020202020204" pitchFamily="34" charset="0"/>
              <a:buChar char="•"/>
            </a:pPr>
            <a:r>
              <a:rPr lang="fr-FR" dirty="0"/>
              <a:t>On récupère le modèle VGG16 pré-entrainé auquel on supprime la dernière couche « </a:t>
            </a:r>
            <a:r>
              <a:rPr lang="fr-FR" dirty="0" err="1"/>
              <a:t>fully</a:t>
            </a:r>
            <a:r>
              <a:rPr lang="fr-FR" dirty="0"/>
              <a:t> </a:t>
            </a:r>
            <a:r>
              <a:rPr lang="fr-FR" dirty="0" err="1"/>
              <a:t>connected</a:t>
            </a:r>
            <a:r>
              <a:rPr lang="fr-FR" dirty="0"/>
              <a:t> » de </a:t>
            </a:r>
            <a:r>
              <a:rPr lang="fr-FR" dirty="0" err="1"/>
              <a:t>prediction</a:t>
            </a:r>
            <a:r>
              <a:rPr lang="fr-FR" dirty="0"/>
              <a:t>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Obtention des </a:t>
            </a:r>
            <a:r>
              <a:rPr lang="fr-FR" dirty="0" err="1"/>
              <a:t>features</a:t>
            </a:r>
            <a:r>
              <a:rPr lang="fr-FR" dirty="0"/>
              <a:t> des images grâce au VGG16 modifié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dirty="0"/>
              <a:t>Clustering après réduction de dimension via PCA et T-SNE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Résultat:</a:t>
            </a:r>
          </a:p>
          <a:p>
            <a:pPr marL="742950" lvl="1" indent="-285750">
              <a:buFont typeface="Arial" panose="020B0604020202020204" pitchFamily="34" charset="0"/>
              <a:buChar char="•"/>
            </a:pPr>
            <a:r>
              <a:rPr lang="fr-FR" dirty="0"/>
              <a:t>ARI: 49,02%</a:t>
            </a:r>
          </a:p>
          <a:p>
            <a:pPr marL="742950" lvl="1" indent="-285750">
              <a:buFont typeface="Arial" panose="020B0604020202020204" pitchFamily="34" charset="0"/>
              <a:buChar char="•"/>
            </a:pPr>
            <a:r>
              <a:rPr lang="fr-FR" dirty="0"/>
              <a:t>Assez bon résultat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endParaRPr lang="fr-FR" dirty="0"/>
          </a:p>
        </p:txBody>
      </p:sp>
      <p:grpSp>
        <p:nvGrpSpPr>
          <p:cNvPr id="17" name="Groupe 16">
            <a:extLst>
              <a:ext uri="{FF2B5EF4-FFF2-40B4-BE49-F238E27FC236}">
                <a16:creationId xmlns:a16="http://schemas.microsoft.com/office/drawing/2014/main" id="{111794D8-1A8D-710A-0A09-DB8E1A4E5132}"/>
              </a:ext>
            </a:extLst>
          </p:cNvPr>
          <p:cNvGrpSpPr/>
          <p:nvPr/>
        </p:nvGrpSpPr>
        <p:grpSpPr>
          <a:xfrm>
            <a:off x="8061836" y="1454108"/>
            <a:ext cx="4130164" cy="2402882"/>
            <a:chOff x="8053917" y="2122993"/>
            <a:chExt cx="4130164" cy="2402882"/>
          </a:xfrm>
        </p:grpSpPr>
        <p:pic>
          <p:nvPicPr>
            <p:cNvPr id="6" name="Image 5">
              <a:extLst>
                <a:ext uri="{FF2B5EF4-FFF2-40B4-BE49-F238E27FC236}">
                  <a16:creationId xmlns:a16="http://schemas.microsoft.com/office/drawing/2014/main" id="{66ACECE8-2974-9A1F-4F23-D8636B063480}"/>
                </a:ext>
              </a:extLst>
            </p:cNvPr>
            <p:cNvPicPr>
              <a:picLocks noChangeAspect="1"/>
            </p:cNvPicPr>
            <p:nvPr/>
          </p:nvPicPr>
          <p:blipFill>
            <a:blip r:embed="rId2"/>
            <a:stretch>
              <a:fillRect/>
            </a:stretch>
          </p:blipFill>
          <p:spPr>
            <a:xfrm>
              <a:off x="8053917" y="2122993"/>
              <a:ext cx="3782483" cy="2402882"/>
            </a:xfrm>
            <a:prstGeom prst="rect">
              <a:avLst/>
            </a:prstGeom>
          </p:spPr>
        </p:pic>
        <p:cxnSp>
          <p:nvCxnSpPr>
            <p:cNvPr id="12" name="Connecteur droit avec flèche 11">
              <a:extLst>
                <a:ext uri="{FF2B5EF4-FFF2-40B4-BE49-F238E27FC236}">
                  <a16:creationId xmlns:a16="http://schemas.microsoft.com/office/drawing/2014/main" id="{AAA17238-F3BF-17B7-2D25-2A7698964D9C}"/>
                </a:ext>
              </a:extLst>
            </p:cNvPr>
            <p:cNvCxnSpPr>
              <a:cxnSpLocks/>
              <a:stCxn id="13" idx="2"/>
            </p:cNvCxnSpPr>
            <p:nvPr/>
          </p:nvCxnSpPr>
          <p:spPr>
            <a:xfrm>
              <a:off x="11327890" y="2584658"/>
              <a:ext cx="17443" cy="52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EEA5D6CD-C473-2EE6-3404-C0AEE56AD137}"/>
                </a:ext>
              </a:extLst>
            </p:cNvPr>
            <p:cNvSpPr txBox="1"/>
            <p:nvPr/>
          </p:nvSpPr>
          <p:spPr>
            <a:xfrm>
              <a:off x="10471699" y="2122993"/>
              <a:ext cx="1712382"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200" dirty="0"/>
                <a:t>Suppression de la dernière couche</a:t>
              </a:r>
            </a:p>
          </p:txBody>
        </p:sp>
      </p:grpSp>
      <p:pic>
        <p:nvPicPr>
          <p:cNvPr id="15" name="Image 14">
            <a:extLst>
              <a:ext uri="{FF2B5EF4-FFF2-40B4-BE49-F238E27FC236}">
                <a16:creationId xmlns:a16="http://schemas.microsoft.com/office/drawing/2014/main" id="{1090920B-7368-E42C-8C04-28D479F107EF}"/>
              </a:ext>
            </a:extLst>
          </p:cNvPr>
          <p:cNvPicPr>
            <a:picLocks noChangeAspect="1"/>
          </p:cNvPicPr>
          <p:nvPr/>
        </p:nvPicPr>
        <p:blipFill>
          <a:blip r:embed="rId3"/>
          <a:stretch>
            <a:fillRect/>
          </a:stretch>
        </p:blipFill>
        <p:spPr>
          <a:xfrm>
            <a:off x="7425266" y="4160004"/>
            <a:ext cx="2101223" cy="1905000"/>
          </a:xfrm>
          <a:prstGeom prst="rect">
            <a:avLst/>
          </a:prstGeom>
        </p:spPr>
      </p:pic>
      <p:pic>
        <p:nvPicPr>
          <p:cNvPr id="16" name="Image 15">
            <a:extLst>
              <a:ext uri="{FF2B5EF4-FFF2-40B4-BE49-F238E27FC236}">
                <a16:creationId xmlns:a16="http://schemas.microsoft.com/office/drawing/2014/main" id="{583B9AAF-C11F-9F5A-FE84-646CF02CE87D}"/>
              </a:ext>
            </a:extLst>
          </p:cNvPr>
          <p:cNvPicPr>
            <a:picLocks noChangeAspect="1"/>
          </p:cNvPicPr>
          <p:nvPr/>
        </p:nvPicPr>
        <p:blipFill>
          <a:blip r:embed="rId4"/>
          <a:stretch>
            <a:fillRect/>
          </a:stretch>
        </p:blipFill>
        <p:spPr>
          <a:xfrm>
            <a:off x="9743096" y="4160811"/>
            <a:ext cx="2101223" cy="1905000"/>
          </a:xfrm>
          <a:prstGeom prst="rect">
            <a:avLst/>
          </a:prstGeom>
        </p:spPr>
      </p:pic>
      <p:pic>
        <p:nvPicPr>
          <p:cNvPr id="18" name="Image 17">
            <a:extLst>
              <a:ext uri="{FF2B5EF4-FFF2-40B4-BE49-F238E27FC236}">
                <a16:creationId xmlns:a16="http://schemas.microsoft.com/office/drawing/2014/main" id="{7CA66675-6EB4-3074-60FF-3571DEF6A918}"/>
              </a:ext>
            </a:extLst>
          </p:cNvPr>
          <p:cNvPicPr>
            <a:picLocks noChangeAspect="1"/>
          </p:cNvPicPr>
          <p:nvPr/>
        </p:nvPicPr>
        <p:blipFill rotWithShape="1">
          <a:blip r:embed="rId5"/>
          <a:srcRect r="48200"/>
          <a:stretch/>
        </p:blipFill>
        <p:spPr>
          <a:xfrm>
            <a:off x="3820543" y="3856990"/>
            <a:ext cx="3313107" cy="2165865"/>
          </a:xfrm>
          <a:prstGeom prst="rect">
            <a:avLst/>
          </a:prstGeom>
        </p:spPr>
      </p:pic>
    </p:spTree>
    <p:extLst>
      <p:ext uri="{BB962C8B-B14F-4D97-AF65-F5344CB8AC3E}">
        <p14:creationId xmlns:p14="http://schemas.microsoft.com/office/powerpoint/2010/main" val="296707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fr-FR" dirty="0"/>
              <a:t>Ordre du jour 2</a:t>
            </a:r>
          </a:p>
        </p:txBody>
      </p:sp>
      <p:sp>
        <p:nvSpPr>
          <p:cNvPr id="5" name="Espace réservé du contenu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rtlCol="0">
            <a:normAutofit fontScale="85000" lnSpcReduction="10000"/>
          </a:bodyPr>
          <a:lstStyle/>
          <a:p>
            <a:pPr rtl="0"/>
            <a:r>
              <a:rPr lang="fr-FR" sz="2500" b="1" dirty="0"/>
              <a:t>A. Classification supervisée des images</a:t>
            </a:r>
          </a:p>
          <a:p>
            <a:pPr marL="342900" indent="-342900" rtl="0">
              <a:buFont typeface="Arial" panose="020B0604020202020204" pitchFamily="34" charset="0"/>
              <a:buChar char="•"/>
            </a:pPr>
            <a:r>
              <a:rPr lang="fr-FR" dirty="0"/>
              <a:t>Data augmentation</a:t>
            </a:r>
          </a:p>
          <a:p>
            <a:pPr marL="342900" indent="-342900" rtl="0">
              <a:buFont typeface="Arial" panose="020B0604020202020204" pitchFamily="34" charset="0"/>
              <a:buChar char="•"/>
            </a:pPr>
            <a:r>
              <a:rPr lang="fr-FR" dirty="0"/>
              <a:t>Transfert </a:t>
            </a:r>
            <a:r>
              <a:rPr lang="fr-FR" dirty="0" err="1"/>
              <a:t>learning</a:t>
            </a:r>
            <a:r>
              <a:rPr lang="fr-FR" dirty="0"/>
              <a:t> (CNN: VGG16)</a:t>
            </a:r>
          </a:p>
          <a:p>
            <a:pPr marL="342900" indent="-342900" rtl="0">
              <a:buFont typeface="Arial" panose="020B0604020202020204" pitchFamily="34" charset="0"/>
              <a:buChar char="•"/>
            </a:pPr>
            <a:r>
              <a:rPr lang="fr-FR" dirty="0"/>
              <a:t>Evaluation Modèles (score – temps d’exécution- Facilité de MEP, etc...)</a:t>
            </a:r>
          </a:p>
          <a:p>
            <a:pPr rtl="0"/>
            <a:r>
              <a:rPr lang="fr-FR" b="1" dirty="0"/>
              <a:t>B. API</a:t>
            </a:r>
          </a:p>
          <a:p>
            <a:pPr marL="342900" indent="-342900" rtl="0">
              <a:buFont typeface="Arial" panose="020B0604020202020204" pitchFamily="34" charset="0"/>
              <a:buChar char="•"/>
            </a:pPr>
            <a:endParaRPr lang="fr-FR" dirty="0"/>
          </a:p>
        </p:txBody>
      </p:sp>
      <p:pic>
        <p:nvPicPr>
          <p:cNvPr id="29" name="Espace réservé d’image 28" descr="Tableau de bo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Espace réservé du pied de page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rtlCol="0"/>
          <a:lstStyle/>
          <a:p>
            <a:pPr rtl="0"/>
            <a:r>
              <a:rPr lang="fr-FR"/>
              <a:t>Etude de faisabilité d'un moteur de classification</a:t>
            </a:r>
          </a:p>
        </p:txBody>
      </p:sp>
      <p:sp>
        <p:nvSpPr>
          <p:cNvPr id="21" name="Espace réservé de la date 20">
            <a:extLst>
              <a:ext uri="{FF2B5EF4-FFF2-40B4-BE49-F238E27FC236}">
                <a16:creationId xmlns:a16="http://schemas.microsoft.com/office/drawing/2014/main" id="{9DE3C7A9-21F2-4569-A617-6303685EAA30}"/>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18</a:t>
            </a:fld>
            <a:endParaRPr lang="fr-FR" dirty="0"/>
          </a:p>
        </p:txBody>
      </p:sp>
    </p:spTree>
    <p:extLst>
      <p:ext uri="{BB962C8B-B14F-4D97-AF65-F5344CB8AC3E}">
        <p14:creationId xmlns:p14="http://schemas.microsoft.com/office/powerpoint/2010/main" val="2467101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777F9-39B2-6CAC-4A91-A8A302F721BB}"/>
              </a:ext>
            </a:extLst>
          </p:cNvPr>
          <p:cNvSpPr>
            <a:spLocks noGrp="1"/>
          </p:cNvSpPr>
          <p:nvPr>
            <p:ph type="title"/>
          </p:nvPr>
        </p:nvSpPr>
        <p:spPr/>
        <p:txBody>
          <a:bodyPr/>
          <a:lstStyle/>
          <a:p>
            <a:r>
              <a:rPr lang="fr-FR" sz="3600" b="1" dirty="0"/>
              <a:t>A. Classification supervisée des images</a:t>
            </a:r>
            <a:endParaRPr lang="fr-FR" dirty="0"/>
          </a:p>
        </p:txBody>
      </p:sp>
      <p:sp>
        <p:nvSpPr>
          <p:cNvPr id="9" name="Espace réservé du pied de page 8">
            <a:extLst>
              <a:ext uri="{FF2B5EF4-FFF2-40B4-BE49-F238E27FC236}">
                <a16:creationId xmlns:a16="http://schemas.microsoft.com/office/drawing/2014/main" id="{389DF645-FC59-5C44-0407-2D48B8EB477E}"/>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BF893011-BD7A-57C0-7A69-7EB631BEA71E}"/>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F9EB0054-D9A8-4B7C-AF21-FC3E0490F109}"/>
              </a:ext>
            </a:extLst>
          </p:cNvPr>
          <p:cNvSpPr>
            <a:spLocks noGrp="1"/>
          </p:cNvSpPr>
          <p:nvPr>
            <p:ph type="sldNum" sz="quarter" idx="12"/>
          </p:nvPr>
        </p:nvSpPr>
        <p:spPr/>
        <p:txBody>
          <a:bodyPr/>
          <a:lstStyle/>
          <a:p>
            <a:pPr rtl="0"/>
            <a:fld id="{FAEF9944-A4F6-4C59-AEBD-678D6480B8EA}" type="slidenum">
              <a:rPr lang="fr-FR" smtClean="0"/>
              <a:t>19</a:t>
            </a:fld>
            <a:endParaRPr lang="fr-FR" dirty="0"/>
          </a:p>
        </p:txBody>
      </p:sp>
      <p:sp>
        <p:nvSpPr>
          <p:cNvPr id="4" name="ZoneTexte 3">
            <a:extLst>
              <a:ext uri="{FF2B5EF4-FFF2-40B4-BE49-F238E27FC236}">
                <a16:creationId xmlns:a16="http://schemas.microsoft.com/office/drawing/2014/main" id="{75A71A59-1F6F-E52D-6E99-B2685A2615AB}"/>
              </a:ext>
            </a:extLst>
          </p:cNvPr>
          <p:cNvSpPr txBox="1"/>
          <p:nvPr/>
        </p:nvSpPr>
        <p:spPr>
          <a:xfrm>
            <a:off x="642917" y="1650787"/>
            <a:ext cx="10670541" cy="4124206"/>
          </a:xfrm>
          <a:prstGeom prst="rect">
            <a:avLst/>
          </a:prstGeom>
          <a:noFill/>
        </p:spPr>
        <p:txBody>
          <a:bodyPr wrap="square" rtlCol="0">
            <a:spAutoFit/>
          </a:bodyPr>
          <a:lstStyle/>
          <a:p>
            <a:r>
              <a:rPr lang="fr-FR" dirty="0"/>
              <a:t>4 approches d’intégrations des données images ont été comparés:</a:t>
            </a:r>
          </a:p>
          <a:p>
            <a:pPr marL="285750" indent="-285750">
              <a:buFont typeface="Arial" panose="020B0604020202020204" pitchFamily="34" charset="0"/>
              <a:buChar char="•"/>
            </a:pPr>
            <a:r>
              <a:rPr lang="fr-FR" sz="1600" dirty="0"/>
              <a:t>Approche préparation initiale des images</a:t>
            </a:r>
          </a:p>
          <a:p>
            <a:pPr marL="742950" lvl="1" indent="-285750">
              <a:buFont typeface="Arial" panose="020B0604020202020204" pitchFamily="34" charset="0"/>
              <a:buChar char="•"/>
            </a:pPr>
            <a:r>
              <a:rPr lang="fr-FR" sz="1600" dirty="0" err="1"/>
              <a:t>Dataset</a:t>
            </a:r>
            <a:r>
              <a:rPr lang="fr-FR" sz="1600" dirty="0"/>
              <a:t> : Liste d’image format </a:t>
            </a:r>
            <a:r>
              <a:rPr lang="fr-FR" sz="1600" dirty="0" err="1"/>
              <a:t>numpy</a:t>
            </a:r>
            <a:endParaRPr lang="fr-FR" sz="1600" dirty="0"/>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via </a:t>
            </a:r>
            <a:r>
              <a:rPr lang="fr-FR" sz="1600" dirty="0" err="1"/>
              <a:t>ImageDatagenerator</a:t>
            </a:r>
            <a:r>
              <a:rPr lang="fr-FR" sz="1600" dirty="0"/>
              <a:t> avec data augmentation</a:t>
            </a:r>
          </a:p>
          <a:p>
            <a:pPr marL="742950" lvl="1" indent="-285750">
              <a:buFont typeface="Arial" panose="020B0604020202020204" pitchFamily="34" charset="0"/>
              <a:buChar char="•"/>
            </a:pPr>
            <a:r>
              <a:rPr lang="fr-FR" sz="1600" dirty="0" err="1"/>
              <a:t>Dataset</a:t>
            </a:r>
            <a:r>
              <a:rPr lang="fr-FR" sz="1600" dirty="0"/>
              <a:t>: flow </a:t>
            </a:r>
            <a:r>
              <a:rPr lang="fr-FR" sz="1600" dirty="0" err="1"/>
              <a:t>from</a:t>
            </a:r>
            <a:r>
              <a:rPr lang="fr-FR" sz="1600" dirty="0"/>
              <a:t> </a:t>
            </a:r>
            <a:r>
              <a:rPr lang="fr-FR" sz="1600" dirty="0" err="1"/>
              <a:t>ImageGenerator</a:t>
            </a:r>
            <a:r>
              <a:rPr lang="fr-FR" sz="1600" dirty="0"/>
              <a:t> avec data augmentation</a:t>
            </a:r>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nouvelle par </a:t>
            </a:r>
            <a:r>
              <a:rPr lang="fr-FR" sz="1600" dirty="0" err="1"/>
              <a:t>Dataset</a:t>
            </a:r>
            <a:r>
              <a:rPr lang="fr-FR" sz="1600" dirty="0"/>
              <a:t> sans data augmentation</a:t>
            </a:r>
          </a:p>
          <a:p>
            <a:pPr marL="742950" lvl="1" indent="-285750">
              <a:buFont typeface="Arial" panose="020B0604020202020204" pitchFamily="34" charset="0"/>
              <a:buChar char="•"/>
            </a:pPr>
            <a:r>
              <a:rPr lang="fr-FR" sz="1600" dirty="0" err="1"/>
              <a:t>Dataset</a:t>
            </a:r>
            <a:r>
              <a:rPr lang="fr-FR" sz="1600" dirty="0"/>
              <a:t>: flow </a:t>
            </a:r>
            <a:r>
              <a:rPr lang="fr-FR" sz="1600" dirty="0" err="1"/>
              <a:t>from</a:t>
            </a:r>
            <a:r>
              <a:rPr lang="fr-FR" sz="1600" dirty="0"/>
              <a:t> </a:t>
            </a:r>
            <a:r>
              <a:rPr lang="fr-FR" sz="1600" dirty="0" err="1"/>
              <a:t>keras.utils.image_dataset_from_directory</a:t>
            </a:r>
            <a:endParaRPr lang="fr-FR" sz="1600" dirty="0"/>
          </a:p>
          <a:p>
            <a:pPr marL="742950" lvl="1" indent="-285750">
              <a:buFont typeface="Arial" panose="020B0604020202020204" pitchFamily="34" charset="0"/>
              <a:buChar char="•"/>
            </a:pPr>
            <a:r>
              <a:rPr lang="fr-FR" sz="1600" dirty="0"/>
              <a:t>Model : VGG16 pré-entrainé</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Approche nouvelle par </a:t>
            </a:r>
            <a:r>
              <a:rPr lang="fr-FR" sz="1600" dirty="0" err="1"/>
              <a:t>Dataset</a:t>
            </a:r>
            <a:r>
              <a:rPr lang="fr-FR" sz="1600" dirty="0"/>
              <a:t> avec data augmentation intégrée au modèle</a:t>
            </a:r>
          </a:p>
          <a:p>
            <a:pPr marL="742950" lvl="1" indent="-285750">
              <a:buFont typeface="Arial" panose="020B0604020202020204" pitchFamily="34" charset="0"/>
              <a:buChar char="•"/>
            </a:pPr>
            <a:r>
              <a:rPr lang="fr-FR" sz="1800" dirty="0" err="1"/>
              <a:t>Dataset</a:t>
            </a:r>
            <a:r>
              <a:rPr lang="fr-FR" sz="1800" dirty="0"/>
              <a:t>: flow </a:t>
            </a:r>
            <a:r>
              <a:rPr lang="fr-FR" sz="1800" dirty="0" err="1"/>
              <a:t>from</a:t>
            </a:r>
            <a:r>
              <a:rPr lang="fr-FR" sz="1800" dirty="0"/>
              <a:t> </a:t>
            </a:r>
            <a:r>
              <a:rPr lang="fr-FR" sz="1800" dirty="0" err="1"/>
              <a:t>keras.utils.image_dataset_from_directory</a:t>
            </a:r>
            <a:endParaRPr lang="fr-FR" sz="1800" dirty="0"/>
          </a:p>
          <a:p>
            <a:pPr marL="742950" lvl="1" indent="-285750">
              <a:buFont typeface="Arial" panose="020B0604020202020204" pitchFamily="34" charset="0"/>
              <a:buChar char="•"/>
            </a:pPr>
            <a:r>
              <a:rPr lang="fr-FR" sz="1800" dirty="0"/>
              <a:t>Model : </a:t>
            </a:r>
            <a:r>
              <a:rPr lang="fr-FR" sz="1800" dirty="0" err="1"/>
              <a:t>keras.layers</a:t>
            </a:r>
            <a:r>
              <a:rPr lang="fr-FR" sz="1800" dirty="0"/>
              <a:t> « data augmentation » + VGG16 pré-entrainé</a:t>
            </a:r>
          </a:p>
        </p:txBody>
      </p:sp>
    </p:spTree>
    <p:extLst>
      <p:ext uri="{BB962C8B-B14F-4D97-AF65-F5344CB8AC3E}">
        <p14:creationId xmlns:p14="http://schemas.microsoft.com/office/powerpoint/2010/main" val="119572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rtlCol="0"/>
          <a:lstStyle/>
          <a:p>
            <a:pPr rtl="0"/>
            <a:r>
              <a:rPr lang="fr-FR" dirty="0"/>
              <a:t>Introduction</a:t>
            </a:r>
          </a:p>
        </p:txBody>
      </p:sp>
      <p:pic>
        <p:nvPicPr>
          <p:cNvPr id="16" name="Espace réservé d’image 15" descr="Graphique, tableaux et diagramme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pic>
        <p:nvPicPr>
          <p:cNvPr id="26" name="Espace réservé d’image 25" descr="Personnes en cours de collaboration autour d’un bureau ">
            <a:extLst>
              <a:ext uri="{FF2B5EF4-FFF2-40B4-BE49-F238E27FC236}">
                <a16:creationId xmlns:a16="http://schemas.microsoft.com/office/drawing/2014/main" id="{FBFF4B36-5D7D-42A6-A89B-A0A83CB0C2F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0" y="0"/>
            <a:ext cx="4613548" cy="3396994"/>
          </a:xfrm>
        </p:spPr>
      </p:pic>
      <p:sp>
        <p:nvSpPr>
          <p:cNvPr id="9" name="Espace réservé du contenu 8">
            <a:extLst>
              <a:ext uri="{FF2B5EF4-FFF2-40B4-BE49-F238E27FC236}">
                <a16:creationId xmlns:a16="http://schemas.microsoft.com/office/drawing/2014/main" id="{469D770A-D8B9-4D5E-BB61-CD763E29DC55}"/>
              </a:ext>
            </a:extLst>
          </p:cNvPr>
          <p:cNvSpPr>
            <a:spLocks noGrp="1"/>
          </p:cNvSpPr>
          <p:nvPr>
            <p:ph idx="1"/>
          </p:nvPr>
        </p:nvSpPr>
        <p:spPr>
          <a:xfrm>
            <a:off x="5205918" y="2353586"/>
            <a:ext cx="6457717" cy="3767496"/>
          </a:xfrm>
        </p:spPr>
        <p:txBody>
          <a:bodyPr rtlCol="0">
            <a:normAutofit fontScale="70000" lnSpcReduction="20000"/>
          </a:bodyPr>
          <a:lstStyle/>
          <a:p>
            <a:pPr rtl="0"/>
            <a:r>
              <a:rPr lang="fr-FR" dirty="0"/>
              <a:t>La marketplace e-commerce de "Place de marché" permet à des vendeurs de proposer des articles à des acheteurs en postant une photo et une description. </a:t>
            </a:r>
          </a:p>
          <a:p>
            <a:pPr rtl="0"/>
            <a:r>
              <a:rPr lang="fr-FR" dirty="0"/>
              <a:t>L'attribution de la catégorie d'un article est effectuée manuellement par les vendeurs, ce qui peut être peu fiable. </a:t>
            </a:r>
          </a:p>
          <a:p>
            <a:pPr rtl="0"/>
            <a:r>
              <a:rPr lang="fr-FR" sz="1900" b="1" dirty="0"/>
              <a:t>Problématique :</a:t>
            </a:r>
          </a:p>
          <a:p>
            <a:pPr marL="285750" indent="-285750" rtl="0">
              <a:buFont typeface="Arial" panose="020B0604020202020204" pitchFamily="34" charset="0"/>
              <a:buChar char="•"/>
            </a:pPr>
            <a:r>
              <a:rPr lang="fr-FR" sz="1800" b="1" dirty="0">
                <a:solidFill>
                  <a:schemeClr val="accent6">
                    <a:lumMod val="75000"/>
                  </a:schemeClr>
                </a:solidFill>
              </a:rPr>
              <a:t>Pour améliorer l'expérience utilisateur</a:t>
            </a:r>
            <a:r>
              <a:rPr lang="fr-FR" dirty="0"/>
              <a:t>, il est donc </a:t>
            </a:r>
            <a:r>
              <a:rPr lang="fr-FR" sz="1800" b="1" dirty="0">
                <a:solidFill>
                  <a:schemeClr val="accent6">
                    <a:lumMod val="75000"/>
                  </a:schemeClr>
                </a:solidFill>
              </a:rPr>
              <a:t>nécessaire d'automatiser cette tâche</a:t>
            </a:r>
            <a:r>
              <a:rPr lang="fr-FR" dirty="0"/>
              <a:t> en créant un moteur de classification d'articles basé sur une image et une description. </a:t>
            </a:r>
          </a:p>
          <a:p>
            <a:pPr marL="285750" indent="-285750" rtl="0">
              <a:buFont typeface="Arial" panose="020B0604020202020204" pitchFamily="34" charset="0"/>
              <a:buChar char="•"/>
            </a:pPr>
            <a:r>
              <a:rPr lang="fr-FR" dirty="0"/>
              <a:t>La mission est de </a:t>
            </a:r>
            <a:r>
              <a:rPr lang="fr-FR" sz="1800" b="1" dirty="0">
                <a:solidFill>
                  <a:schemeClr val="accent6">
                    <a:lumMod val="75000"/>
                  </a:schemeClr>
                </a:solidFill>
              </a:rPr>
              <a:t>réaliser une étude de faisabilité pour ce moteur de classification</a:t>
            </a:r>
            <a:r>
              <a:rPr lang="fr-FR" dirty="0"/>
              <a:t>, en explorant les données et les différents modèles pour trouver la solution la plus adaptée, en regroupant automatiquement des produits de même catégorie à travers cette approche.</a:t>
            </a:r>
          </a:p>
        </p:txBody>
      </p:sp>
      <p:sp>
        <p:nvSpPr>
          <p:cNvPr id="22" name="Espace réservé du pied de page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rtlCol="0"/>
          <a:lstStyle/>
          <a:p>
            <a:pPr rtl="0"/>
            <a:r>
              <a:rPr lang="fr-FR"/>
              <a:t>Etude de faisabilité d'un moteur de classification</a:t>
            </a:r>
          </a:p>
        </p:txBody>
      </p:sp>
      <p:sp>
        <p:nvSpPr>
          <p:cNvPr id="2" name="Espace réservé de la date 1">
            <a:extLst>
              <a:ext uri="{FF2B5EF4-FFF2-40B4-BE49-F238E27FC236}">
                <a16:creationId xmlns:a16="http://schemas.microsoft.com/office/drawing/2014/main" id="{D3FE66FD-2026-4582-A911-F6DABAE0514E}"/>
              </a:ext>
            </a:extLst>
          </p:cNvPr>
          <p:cNvSpPr>
            <a:spLocks noGrp="1"/>
          </p:cNvSpPr>
          <p:nvPr>
            <p:ph type="dt" sz="half" idx="10"/>
          </p:nvPr>
        </p:nvSpPr>
        <p:spPr>
          <a:xfrm>
            <a:off x="5205303" y="6309360"/>
            <a:ext cx="3411973" cy="457200"/>
          </a:xfrm>
        </p:spPr>
        <p:txBody>
          <a:bodyPr rtlCol="0"/>
          <a:lstStyle/>
          <a:p>
            <a:pPr rtl="0"/>
            <a:r>
              <a:rPr lang="fr-FR"/>
              <a:t>05/05/2023</a:t>
            </a:r>
            <a:endParaRPr lang="fr-FR" dirty="0"/>
          </a:p>
        </p:txBody>
      </p:sp>
      <p:sp>
        <p:nvSpPr>
          <p:cNvPr id="23" name="Espace réservé du numéro de diapositive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479939-630F-B977-4994-0B1295D7C8F8}"/>
              </a:ext>
            </a:extLst>
          </p:cNvPr>
          <p:cNvSpPr/>
          <p:nvPr/>
        </p:nvSpPr>
        <p:spPr>
          <a:xfrm>
            <a:off x="2277035" y="3558988"/>
            <a:ext cx="8071485" cy="564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1" name="Titre 10">
            <a:extLst>
              <a:ext uri="{FF2B5EF4-FFF2-40B4-BE49-F238E27FC236}">
                <a16:creationId xmlns:a16="http://schemas.microsoft.com/office/drawing/2014/main" id="{B48C0F62-9551-4822-9F73-B10AB6719B49}"/>
              </a:ext>
            </a:extLst>
          </p:cNvPr>
          <p:cNvSpPr>
            <a:spLocks noGrp="1"/>
          </p:cNvSpPr>
          <p:nvPr>
            <p:ph type="title"/>
          </p:nvPr>
        </p:nvSpPr>
        <p:spPr>
          <a:xfrm>
            <a:off x="1535371" y="1044054"/>
            <a:ext cx="10013709" cy="1030360"/>
          </a:xfrm>
        </p:spPr>
        <p:txBody>
          <a:bodyPr rtlCol="0"/>
          <a:lstStyle/>
          <a:p>
            <a:pPr rtl="0"/>
            <a:r>
              <a:rPr lang="fr-FR"/>
              <a:t>Graphique</a:t>
            </a:r>
          </a:p>
        </p:txBody>
      </p:sp>
      <p:sp>
        <p:nvSpPr>
          <p:cNvPr id="18" name="Espace réservé du pied de page 17">
            <a:extLst>
              <a:ext uri="{FF2B5EF4-FFF2-40B4-BE49-F238E27FC236}">
                <a16:creationId xmlns:a16="http://schemas.microsoft.com/office/drawing/2014/main" id="{F458BEE6-E75E-4649-B5D4-83DF2D465575}"/>
              </a:ext>
            </a:extLst>
          </p:cNvPr>
          <p:cNvSpPr>
            <a:spLocks noGrp="1"/>
          </p:cNvSpPr>
          <p:nvPr>
            <p:ph type="ftr" sz="quarter" idx="11"/>
          </p:nvPr>
        </p:nvSpPr>
        <p:spPr>
          <a:xfrm>
            <a:off x="1535371" y="6309360"/>
            <a:ext cx="5732061" cy="457200"/>
          </a:xfrm>
        </p:spPr>
        <p:txBody>
          <a:bodyPr rtlCol="0"/>
          <a:lstStyle/>
          <a:p>
            <a:pPr rtl="0"/>
            <a:r>
              <a:rPr lang="fr-FR"/>
              <a:t>Etude de faisabilité d'un moteur de classification</a:t>
            </a:r>
          </a:p>
        </p:txBody>
      </p:sp>
      <p:sp>
        <p:nvSpPr>
          <p:cNvPr id="17" name="Espace réservé de la date 16">
            <a:extLst>
              <a:ext uri="{FF2B5EF4-FFF2-40B4-BE49-F238E27FC236}">
                <a16:creationId xmlns:a16="http://schemas.microsoft.com/office/drawing/2014/main" id="{80C693D1-5143-4DD4-89E4-3A5B60290D58}"/>
              </a:ext>
            </a:extLst>
          </p:cNvPr>
          <p:cNvSpPr>
            <a:spLocks noGrp="1"/>
          </p:cNvSpPr>
          <p:nvPr>
            <p:ph type="dt" sz="half" idx="10"/>
          </p:nvPr>
        </p:nvSpPr>
        <p:spPr>
          <a:xfrm>
            <a:off x="8202168" y="6309360"/>
            <a:ext cx="2148840" cy="457200"/>
          </a:xfrm>
        </p:spPr>
        <p:txBody>
          <a:bodyPr rtlCol="0"/>
          <a:lstStyle/>
          <a:p>
            <a:pPr rtl="0"/>
            <a:r>
              <a:rPr lang="fr-FR"/>
              <a:t>05/05/2023</a:t>
            </a:r>
            <a:endParaRPr lang="fr-FR" dirty="0"/>
          </a:p>
        </p:txBody>
      </p:sp>
      <p:sp>
        <p:nvSpPr>
          <p:cNvPr id="19" name="Espace réservé du numéro de diapositive 18">
            <a:extLst>
              <a:ext uri="{FF2B5EF4-FFF2-40B4-BE49-F238E27FC236}">
                <a16:creationId xmlns:a16="http://schemas.microsoft.com/office/drawing/2014/main" id="{9DD3195E-7B1B-4AC6-8706-3E0DE49FE96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20</a:t>
            </a:fld>
            <a:endParaRPr lang="fr-FR" dirty="0"/>
          </a:p>
        </p:txBody>
      </p:sp>
      <p:graphicFrame>
        <p:nvGraphicFramePr>
          <p:cNvPr id="2" name="Graphique 1">
            <a:extLst>
              <a:ext uri="{FF2B5EF4-FFF2-40B4-BE49-F238E27FC236}">
                <a16:creationId xmlns:a16="http://schemas.microsoft.com/office/drawing/2014/main" id="{31D75D68-8D9D-A492-D441-D554862E40EE}"/>
              </a:ext>
            </a:extLst>
          </p:cNvPr>
          <p:cNvGraphicFramePr>
            <a:graphicFrameLocks/>
          </p:cNvGraphicFramePr>
          <p:nvPr>
            <p:extLst>
              <p:ext uri="{D42A27DB-BD31-4B8C-83A1-F6EECF244321}">
                <p14:modId xmlns:p14="http://schemas.microsoft.com/office/powerpoint/2010/main" val="3735243022"/>
              </p:ext>
            </p:extLst>
          </p:nvPr>
        </p:nvGraphicFramePr>
        <p:xfrm>
          <a:off x="2506482" y="2320224"/>
          <a:ext cx="8071485" cy="3743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508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9780FF-DCB0-9572-5180-B664593612F4}"/>
              </a:ext>
            </a:extLst>
          </p:cNvPr>
          <p:cNvSpPr>
            <a:spLocks noGrp="1"/>
          </p:cNvSpPr>
          <p:nvPr>
            <p:ph type="title"/>
          </p:nvPr>
        </p:nvSpPr>
        <p:spPr/>
        <p:txBody>
          <a:bodyPr>
            <a:normAutofit fontScale="90000"/>
          </a:bodyPr>
          <a:lstStyle/>
          <a:p>
            <a:r>
              <a:rPr lang="fr-FR" sz="3600" b="1" dirty="0"/>
              <a:t>A. Classification supervisée des images</a:t>
            </a:r>
            <a:endParaRPr lang="fr-FR" dirty="0"/>
          </a:p>
        </p:txBody>
      </p:sp>
      <p:sp>
        <p:nvSpPr>
          <p:cNvPr id="3" name="Espace réservé du pied de page 2">
            <a:extLst>
              <a:ext uri="{FF2B5EF4-FFF2-40B4-BE49-F238E27FC236}">
                <a16:creationId xmlns:a16="http://schemas.microsoft.com/office/drawing/2014/main" id="{313BC503-434B-CEFF-D077-DAA19F486D45}"/>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4A476097-C83E-B876-3DA1-5B831AE4BF7B}"/>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8C8D15FD-DFFE-1331-7B1E-DD74DC079CA2}"/>
              </a:ext>
            </a:extLst>
          </p:cNvPr>
          <p:cNvSpPr>
            <a:spLocks noGrp="1"/>
          </p:cNvSpPr>
          <p:nvPr>
            <p:ph type="sldNum" sz="quarter" idx="12"/>
          </p:nvPr>
        </p:nvSpPr>
        <p:spPr/>
        <p:txBody>
          <a:bodyPr/>
          <a:lstStyle/>
          <a:p>
            <a:pPr rtl="0"/>
            <a:fld id="{FAEF9944-A4F6-4C59-AEBD-678D6480B8EA}" type="slidenum">
              <a:rPr lang="fr-FR" smtClean="0"/>
              <a:t>21</a:t>
            </a:fld>
            <a:endParaRPr lang="fr-FR" dirty="0"/>
          </a:p>
        </p:txBody>
      </p:sp>
      <p:pic>
        <p:nvPicPr>
          <p:cNvPr id="2050" name="Picture 2">
            <a:extLst>
              <a:ext uri="{FF2B5EF4-FFF2-40B4-BE49-F238E27FC236}">
                <a16:creationId xmlns:a16="http://schemas.microsoft.com/office/drawing/2014/main" id="{C0AF3842-5234-0D57-0DD5-85E8D2DC6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5569" y="2870485"/>
            <a:ext cx="3803572" cy="364371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3E20533-FF9E-523C-EDF9-9BBC1BC7130B}"/>
              </a:ext>
            </a:extLst>
          </p:cNvPr>
          <p:cNvSpPr txBox="1"/>
          <p:nvPr/>
        </p:nvSpPr>
        <p:spPr>
          <a:xfrm>
            <a:off x="1370760" y="2501153"/>
            <a:ext cx="6078911" cy="369332"/>
          </a:xfrm>
          <a:prstGeom prst="rect">
            <a:avLst/>
          </a:prstGeom>
          <a:noFill/>
        </p:spPr>
        <p:txBody>
          <a:bodyPr wrap="square" rtlCol="0">
            <a:spAutoFit/>
          </a:bodyPr>
          <a:lstStyle/>
          <a:p>
            <a:r>
              <a:rPr lang="fr-FR" dirty="0"/>
              <a:t>Résultat du meilleur Model</a:t>
            </a:r>
          </a:p>
        </p:txBody>
      </p:sp>
      <p:graphicFrame>
        <p:nvGraphicFramePr>
          <p:cNvPr id="11" name="Tableau 10">
            <a:extLst>
              <a:ext uri="{FF2B5EF4-FFF2-40B4-BE49-F238E27FC236}">
                <a16:creationId xmlns:a16="http://schemas.microsoft.com/office/drawing/2014/main" id="{F147F8BD-2D22-6320-1C0C-9B11D8670171}"/>
              </a:ext>
            </a:extLst>
          </p:cNvPr>
          <p:cNvGraphicFramePr>
            <a:graphicFrameLocks noGrp="1"/>
          </p:cNvGraphicFramePr>
          <p:nvPr>
            <p:extLst>
              <p:ext uri="{D42A27DB-BD31-4B8C-83A1-F6EECF244321}">
                <p14:modId xmlns:p14="http://schemas.microsoft.com/office/powerpoint/2010/main" val="2778691432"/>
              </p:ext>
            </p:extLst>
          </p:nvPr>
        </p:nvGraphicFramePr>
        <p:xfrm>
          <a:off x="2605225" y="3297224"/>
          <a:ext cx="3937000" cy="2377440"/>
        </p:xfrm>
        <a:graphic>
          <a:graphicData uri="http://schemas.openxmlformats.org/drawingml/2006/table">
            <a:tbl>
              <a:tblPr/>
              <a:tblGrid>
                <a:gridCol w="787400">
                  <a:extLst>
                    <a:ext uri="{9D8B030D-6E8A-4147-A177-3AD203B41FA5}">
                      <a16:colId xmlns:a16="http://schemas.microsoft.com/office/drawing/2014/main" val="150677748"/>
                    </a:ext>
                  </a:extLst>
                </a:gridCol>
                <a:gridCol w="787400">
                  <a:extLst>
                    <a:ext uri="{9D8B030D-6E8A-4147-A177-3AD203B41FA5}">
                      <a16:colId xmlns:a16="http://schemas.microsoft.com/office/drawing/2014/main" val="721271491"/>
                    </a:ext>
                  </a:extLst>
                </a:gridCol>
                <a:gridCol w="787400">
                  <a:extLst>
                    <a:ext uri="{9D8B030D-6E8A-4147-A177-3AD203B41FA5}">
                      <a16:colId xmlns:a16="http://schemas.microsoft.com/office/drawing/2014/main" val="3879022511"/>
                    </a:ext>
                  </a:extLst>
                </a:gridCol>
                <a:gridCol w="787400">
                  <a:extLst>
                    <a:ext uri="{9D8B030D-6E8A-4147-A177-3AD203B41FA5}">
                      <a16:colId xmlns:a16="http://schemas.microsoft.com/office/drawing/2014/main" val="449273218"/>
                    </a:ext>
                  </a:extLst>
                </a:gridCol>
                <a:gridCol w="787400">
                  <a:extLst>
                    <a:ext uri="{9D8B030D-6E8A-4147-A177-3AD203B41FA5}">
                      <a16:colId xmlns:a16="http://schemas.microsoft.com/office/drawing/2014/main" val="4195723477"/>
                    </a:ext>
                  </a:extLst>
                </a:gridCol>
              </a:tblGrid>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precision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recall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f1-score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support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631916"/>
                  </a:ext>
                </a:extLst>
              </a:tr>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5640379"/>
                  </a:ext>
                </a:extLst>
              </a:tr>
              <a:tr h="182880">
                <a:tc>
                  <a:txBody>
                    <a:bodyPr/>
                    <a:lstStyle/>
                    <a:p>
                      <a:pPr algn="ctr" fontAlgn="b"/>
                      <a:r>
                        <a:rPr lang="fr-FR"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50,0%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64211849"/>
                  </a:ext>
                </a:extLst>
              </a:tr>
              <a:tr h="182880">
                <a:tc>
                  <a:txBody>
                    <a:bodyPr/>
                    <a:lstStyle/>
                    <a:p>
                      <a:pPr algn="ctr" fontAlgn="b"/>
                      <a:r>
                        <a:rPr lang="fr-FR"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85,0%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66882432"/>
                  </a:ext>
                </a:extLst>
              </a:tr>
              <a:tr h="182880">
                <a:tc>
                  <a:txBody>
                    <a:bodyPr/>
                    <a:lstStyle/>
                    <a:p>
                      <a:pPr algn="ctr" fontAlgn="b"/>
                      <a:r>
                        <a:rPr lang="fr-FR"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86890767"/>
                  </a:ext>
                </a:extLst>
              </a:tr>
              <a:tr h="182880">
                <a:tc>
                  <a:txBody>
                    <a:bodyPr/>
                    <a:lstStyle/>
                    <a:p>
                      <a:pPr algn="ctr" fontAlgn="b"/>
                      <a:r>
                        <a:rPr lang="fr-FR"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80743782"/>
                  </a:ext>
                </a:extLst>
              </a:tr>
              <a:tr h="182880">
                <a:tc>
                  <a:txBody>
                    <a:bodyPr/>
                    <a:lstStyle/>
                    <a:p>
                      <a:pPr algn="ctr" fontAlgn="b"/>
                      <a:r>
                        <a:rPr lang="fr-FR"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65,0%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72,0%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30003605"/>
                  </a:ext>
                </a:extLst>
              </a:tr>
              <a:tr h="182880">
                <a:tc>
                  <a:txBody>
                    <a:bodyPr/>
                    <a:lstStyle/>
                    <a:p>
                      <a:pPr algn="ctr" fontAlgn="b"/>
                      <a:r>
                        <a:rPr lang="fr-FR"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88,0%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89639871"/>
                  </a:ext>
                </a:extLst>
              </a:tr>
              <a:tr h="182880">
                <a:tc>
                  <a:txBody>
                    <a:bodyPr/>
                    <a:lstStyle/>
                    <a:p>
                      <a:pPr algn="ctr" fontAlgn="b"/>
                      <a:r>
                        <a:rPr lang="fr-FR"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93,0%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3948259"/>
                  </a:ext>
                </a:extLst>
              </a:tr>
              <a:tr h="182880">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433498"/>
                  </a:ext>
                </a:extLst>
              </a:tr>
              <a:tr h="182880">
                <a:tc>
                  <a:txBody>
                    <a:bodyPr/>
                    <a:lstStyle/>
                    <a:p>
                      <a:pPr algn="l" fontAlgn="b"/>
                      <a:r>
                        <a:rPr lang="fr-FR" sz="1100" b="0" i="0" u="none" strike="noStrike">
                          <a:solidFill>
                            <a:srgbClr val="000000"/>
                          </a:solidFill>
                          <a:effectLst/>
                          <a:latin typeface="Calibri" panose="020F0502020204030204" pitchFamily="34" charset="0"/>
                        </a:rPr>
                        <a:t>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b"/>
                      <a:r>
                        <a:rPr lang="fr-FR"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353726"/>
                  </a:ext>
                </a:extLst>
              </a:tr>
              <a:tr h="182880">
                <a:tc>
                  <a:txBody>
                    <a:bodyPr/>
                    <a:lstStyle/>
                    <a:p>
                      <a:pPr algn="l" fontAlgn="b"/>
                      <a:r>
                        <a:rPr lang="fr-FR" sz="1100" b="0" i="0" u="none" strike="noStrike">
                          <a:solidFill>
                            <a:srgbClr val="000000"/>
                          </a:solidFill>
                          <a:effectLst/>
                          <a:latin typeface="Calibri" panose="020F0502020204030204" pitchFamily="34" charset="0"/>
                        </a:rPr>
                        <a:t>macro avg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84924"/>
                  </a:ext>
                </a:extLst>
              </a:tr>
              <a:tr h="182880">
                <a:tc>
                  <a:txBody>
                    <a:bodyPr/>
                    <a:lstStyle/>
                    <a:p>
                      <a:pPr algn="l" fontAlgn="b"/>
                      <a:r>
                        <a:rPr lang="fr-FR" sz="1100" b="0" i="0" u="none" strike="noStrike">
                          <a:solidFill>
                            <a:srgbClr val="000000"/>
                          </a:solidFill>
                          <a:effectLst/>
                          <a:latin typeface="Calibri" panose="020F0502020204030204" pitchFamily="34" charset="0"/>
                        </a:rPr>
                        <a:t>weighted avg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alibri" panose="020F0502020204030204" pitchFamily="34" charset="0"/>
                        </a:rPr>
                        <a:t>77,0%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377919"/>
                  </a:ext>
                </a:extLst>
              </a:tr>
            </a:tbl>
          </a:graphicData>
        </a:graphic>
      </p:graphicFrame>
    </p:spTree>
    <p:extLst>
      <p:ext uri="{BB962C8B-B14F-4D97-AF65-F5344CB8AC3E}">
        <p14:creationId xmlns:p14="http://schemas.microsoft.com/office/powerpoint/2010/main" val="2335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fr-FR" sz="3600" b="1" dirty="0" err="1"/>
              <a:t>B.Application</a:t>
            </a:r>
            <a:r>
              <a:rPr lang="fr-FR" sz="3600" b="1" dirty="0"/>
              <a:t> </a:t>
            </a:r>
            <a:r>
              <a:rPr lang="fr-FR" sz="3600" b="1" dirty="0" err="1"/>
              <a:t>Programming</a:t>
            </a:r>
            <a:r>
              <a:rPr lang="fr-FR" sz="3600" b="1" dirty="0"/>
              <a:t> Interface</a:t>
            </a:r>
          </a:p>
        </p:txBody>
      </p:sp>
      <p:sp>
        <p:nvSpPr>
          <p:cNvPr id="15" name="Sous-titr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3806919" cy="1741404"/>
          </a:xfrm>
        </p:spPr>
        <p:txBody>
          <a:bodyPr rtlCol="0"/>
          <a:lstStyle/>
          <a:p>
            <a:pPr rtl="0"/>
            <a:r>
              <a:rPr lang="fr-FR" dirty="0" err="1"/>
              <a:t>RapidAPI</a:t>
            </a:r>
            <a:endParaRPr lang="fr-FR" dirty="0"/>
          </a:p>
        </p:txBody>
      </p:sp>
      <p:pic>
        <p:nvPicPr>
          <p:cNvPr id="5" name="Espace réservé d’image 4" descr="Personnes au milieu d’une salle circulaire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spTree>
    <p:extLst>
      <p:ext uri="{BB962C8B-B14F-4D97-AF65-F5344CB8AC3E}">
        <p14:creationId xmlns:p14="http://schemas.microsoft.com/office/powerpoint/2010/main" val="30659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90C670-6C40-06D0-66EE-4D4443B8BFA8}"/>
              </a:ext>
            </a:extLst>
          </p:cNvPr>
          <p:cNvSpPr>
            <a:spLocks noGrp="1"/>
          </p:cNvSpPr>
          <p:nvPr>
            <p:ph type="title"/>
          </p:nvPr>
        </p:nvSpPr>
        <p:spPr/>
        <p:txBody>
          <a:bodyPr>
            <a:normAutofit fontScale="90000"/>
          </a:bodyPr>
          <a:lstStyle/>
          <a:p>
            <a:r>
              <a:rPr lang="fr-FR" dirty="0"/>
              <a:t>B. Application </a:t>
            </a:r>
            <a:r>
              <a:rPr lang="fr-FR" dirty="0" err="1"/>
              <a:t>Programming</a:t>
            </a:r>
            <a:r>
              <a:rPr lang="fr-FR" dirty="0"/>
              <a:t> Interface</a:t>
            </a:r>
          </a:p>
        </p:txBody>
      </p:sp>
      <p:sp>
        <p:nvSpPr>
          <p:cNvPr id="3" name="Espace réservé du pied de page 2">
            <a:extLst>
              <a:ext uri="{FF2B5EF4-FFF2-40B4-BE49-F238E27FC236}">
                <a16:creationId xmlns:a16="http://schemas.microsoft.com/office/drawing/2014/main" id="{835BB81D-64EB-778A-DCF7-EEA76B2C8B35}"/>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A3DC1BCE-B230-8B93-0BC1-2AEFBF5F39B5}"/>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960CFA88-6B27-19CA-DC22-CDB273EB996D}"/>
              </a:ext>
            </a:extLst>
          </p:cNvPr>
          <p:cNvSpPr>
            <a:spLocks noGrp="1"/>
          </p:cNvSpPr>
          <p:nvPr>
            <p:ph type="sldNum" sz="quarter" idx="12"/>
          </p:nvPr>
        </p:nvSpPr>
        <p:spPr/>
        <p:txBody>
          <a:bodyPr/>
          <a:lstStyle/>
          <a:p>
            <a:pPr rtl="0"/>
            <a:fld id="{FAEF9944-A4F6-4C59-AEBD-678D6480B8EA}" type="slidenum">
              <a:rPr lang="fr-FR" smtClean="0"/>
              <a:t>23</a:t>
            </a:fld>
            <a:endParaRPr lang="fr-FR" dirty="0"/>
          </a:p>
        </p:txBody>
      </p:sp>
      <p:pic>
        <p:nvPicPr>
          <p:cNvPr id="9" name="Image 8">
            <a:extLst>
              <a:ext uri="{FF2B5EF4-FFF2-40B4-BE49-F238E27FC236}">
                <a16:creationId xmlns:a16="http://schemas.microsoft.com/office/drawing/2014/main" id="{F80C66B9-90F9-B09B-0BA6-1AC8FBC39774}"/>
              </a:ext>
            </a:extLst>
          </p:cNvPr>
          <p:cNvPicPr>
            <a:picLocks noChangeAspect="1"/>
          </p:cNvPicPr>
          <p:nvPr/>
        </p:nvPicPr>
        <p:blipFill rotWithShape="1">
          <a:blip r:embed="rId2"/>
          <a:srcRect r="22782"/>
          <a:stretch/>
        </p:blipFill>
        <p:spPr>
          <a:xfrm>
            <a:off x="1288321" y="2440638"/>
            <a:ext cx="4807679" cy="3882711"/>
          </a:xfrm>
          <a:prstGeom prst="rect">
            <a:avLst/>
          </a:prstGeom>
        </p:spPr>
      </p:pic>
      <p:pic>
        <p:nvPicPr>
          <p:cNvPr id="11" name="Image 10">
            <a:extLst>
              <a:ext uri="{FF2B5EF4-FFF2-40B4-BE49-F238E27FC236}">
                <a16:creationId xmlns:a16="http://schemas.microsoft.com/office/drawing/2014/main" id="{95AAE4C8-8CBB-1856-7AA3-4BB2A41C7DA5}"/>
              </a:ext>
            </a:extLst>
          </p:cNvPr>
          <p:cNvPicPr>
            <a:picLocks noChangeAspect="1"/>
          </p:cNvPicPr>
          <p:nvPr/>
        </p:nvPicPr>
        <p:blipFill>
          <a:blip r:embed="rId3"/>
          <a:stretch>
            <a:fillRect/>
          </a:stretch>
        </p:blipFill>
        <p:spPr>
          <a:xfrm>
            <a:off x="6542224" y="3292558"/>
            <a:ext cx="5131963" cy="2180178"/>
          </a:xfrm>
          <a:prstGeom prst="rect">
            <a:avLst/>
          </a:prstGeom>
        </p:spPr>
      </p:pic>
      <p:sp>
        <p:nvSpPr>
          <p:cNvPr id="12" name="ZoneTexte 11">
            <a:extLst>
              <a:ext uri="{FF2B5EF4-FFF2-40B4-BE49-F238E27FC236}">
                <a16:creationId xmlns:a16="http://schemas.microsoft.com/office/drawing/2014/main" id="{B9A5DA03-5598-9566-D8B5-DE137E6A92A5}"/>
              </a:ext>
            </a:extLst>
          </p:cNvPr>
          <p:cNvSpPr txBox="1"/>
          <p:nvPr/>
        </p:nvSpPr>
        <p:spPr>
          <a:xfrm>
            <a:off x="6542225" y="2611315"/>
            <a:ext cx="5131963" cy="369332"/>
          </a:xfrm>
          <a:prstGeom prst="rect">
            <a:avLst/>
          </a:prstGeom>
          <a:noFill/>
        </p:spPr>
        <p:txBody>
          <a:bodyPr wrap="square" rtlCol="0">
            <a:spAutoFit/>
          </a:bodyPr>
          <a:lstStyle/>
          <a:p>
            <a:pPr algn="ctr"/>
            <a:r>
              <a:rPr lang="fr-FR" dirty="0"/>
              <a:t>Résultat visible ci-dessous:</a:t>
            </a:r>
          </a:p>
        </p:txBody>
      </p:sp>
      <p:sp>
        <p:nvSpPr>
          <p:cNvPr id="6" name="ZoneTexte 5">
            <a:extLst>
              <a:ext uri="{FF2B5EF4-FFF2-40B4-BE49-F238E27FC236}">
                <a16:creationId xmlns:a16="http://schemas.microsoft.com/office/drawing/2014/main" id="{3BFF67D2-FA38-47D8-4A37-917944273C46}"/>
              </a:ext>
            </a:extLst>
          </p:cNvPr>
          <p:cNvSpPr txBox="1"/>
          <p:nvPr/>
        </p:nvSpPr>
        <p:spPr>
          <a:xfrm>
            <a:off x="6633882" y="5806760"/>
            <a:ext cx="5040305"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fr-FR" i="1" dirty="0">
                <a:solidFill>
                  <a:srgbClr val="FF0000"/>
                </a:solidFill>
              </a:rPr>
              <a:t>3 aliments sur 10 possèdent une image</a:t>
            </a:r>
          </a:p>
        </p:txBody>
      </p:sp>
    </p:spTree>
    <p:extLst>
      <p:ext uri="{BB962C8B-B14F-4D97-AF65-F5344CB8AC3E}">
        <p14:creationId xmlns:p14="http://schemas.microsoft.com/office/powerpoint/2010/main" val="2905789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794278F-BBE1-4D62-8038-1FE9C98B6D37}"/>
              </a:ext>
            </a:extLst>
          </p:cNvPr>
          <p:cNvSpPr>
            <a:spLocks noGrp="1"/>
          </p:cNvSpPr>
          <p:nvPr>
            <p:ph type="title"/>
          </p:nvPr>
        </p:nvSpPr>
        <p:spPr>
          <a:xfrm>
            <a:off x="5376668" y="537381"/>
            <a:ext cx="6172412" cy="1031927"/>
          </a:xfrm>
        </p:spPr>
        <p:txBody>
          <a:bodyPr rtlCol="0"/>
          <a:lstStyle/>
          <a:p>
            <a:pPr rtl="0"/>
            <a:r>
              <a:rPr lang="fr-FR"/>
              <a:t>Synthèse</a:t>
            </a:r>
          </a:p>
        </p:txBody>
      </p:sp>
      <p:pic>
        <p:nvPicPr>
          <p:cNvPr id="11" name="Espace réservé d’image 10" descr="Un gros plan d’une personne utilisant un ordinateur">
            <a:extLst>
              <a:ext uri="{FF2B5EF4-FFF2-40B4-BE49-F238E27FC236}">
                <a16:creationId xmlns:a16="http://schemas.microsoft.com/office/drawing/2014/main"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3"/>
            <a:ext cx="4613544" cy="2249321"/>
          </a:xfrm>
        </p:spPr>
      </p:pic>
      <p:pic>
        <p:nvPicPr>
          <p:cNvPr id="13" name="Espace réservé d’image 12" descr="Reflet d’un écran graphique numérique">
            <a:extLst>
              <a:ext uri="{FF2B5EF4-FFF2-40B4-BE49-F238E27FC236}">
                <a16:creationId xmlns:a16="http://schemas.microsoft.com/office/drawing/2014/main"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1" y="2311339"/>
            <a:ext cx="4613544" cy="2241520"/>
          </a:xfrm>
        </p:spPr>
      </p:pic>
      <p:pic>
        <p:nvPicPr>
          <p:cNvPr id="8" name="Espace réservé d’image 7" descr="Salle de conférence">
            <a:extLst>
              <a:ext uri="{FF2B5EF4-FFF2-40B4-BE49-F238E27FC236}">
                <a16:creationId xmlns:a16="http://schemas.microsoft.com/office/drawing/2014/main"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1" y="4613572"/>
            <a:ext cx="4613544" cy="2241520"/>
          </a:xfrm>
        </p:spPr>
      </p:pic>
      <p:sp>
        <p:nvSpPr>
          <p:cNvPr id="9" name="Espace réservé du contenu 8">
            <a:extLst>
              <a:ext uri="{FF2B5EF4-FFF2-40B4-BE49-F238E27FC236}">
                <a16:creationId xmlns:a16="http://schemas.microsoft.com/office/drawing/2014/main" id="{957A8109-BBBF-407C-81F8-08088ED99698}"/>
              </a:ext>
            </a:extLst>
          </p:cNvPr>
          <p:cNvSpPr>
            <a:spLocks noGrp="1"/>
          </p:cNvSpPr>
          <p:nvPr>
            <p:ph idx="1"/>
          </p:nvPr>
        </p:nvSpPr>
        <p:spPr>
          <a:xfrm>
            <a:off x="5376671" y="1735745"/>
            <a:ext cx="6385023" cy="4378184"/>
          </a:xfrm>
        </p:spPr>
        <p:txBody>
          <a:bodyPr rtlCol="0">
            <a:normAutofit fontScale="77500" lnSpcReduction="20000"/>
          </a:bodyPr>
          <a:lstStyle/>
          <a:p>
            <a:pPr marL="285750" indent="-285750" rtl="0">
              <a:buFont typeface="Arial" panose="020B0604020202020204" pitchFamily="34" charset="0"/>
              <a:buChar char="•"/>
            </a:pPr>
            <a:r>
              <a:rPr lang="fr-FR" dirty="0"/>
              <a:t>En somme, cette étude montre que la </a:t>
            </a:r>
            <a:r>
              <a:rPr lang="fr-FR" b="1" dirty="0">
                <a:solidFill>
                  <a:srgbClr val="00B050"/>
                </a:solidFill>
              </a:rPr>
              <a:t>classification supervisée est la méthode la plus performante</a:t>
            </a:r>
            <a:r>
              <a:rPr lang="fr-FR" dirty="0">
                <a:solidFill>
                  <a:srgbClr val="00B050"/>
                </a:solidFill>
              </a:rPr>
              <a:t> </a:t>
            </a:r>
            <a:r>
              <a:rPr lang="fr-FR" dirty="0"/>
              <a:t>pour la classification automatique des produits, suivie de près par l’algorithme de clustérisassions des </a:t>
            </a:r>
            <a:r>
              <a:rPr lang="fr-FR" dirty="0" err="1"/>
              <a:t>features</a:t>
            </a:r>
            <a:r>
              <a:rPr lang="fr-FR" dirty="0"/>
              <a:t> obtenu en utilisant la méthode du </a:t>
            </a:r>
            <a:r>
              <a:rPr lang="fr-FR" dirty="0" err="1"/>
              <a:t>tf-idf</a:t>
            </a:r>
            <a:r>
              <a:rPr lang="fr-FR" dirty="0"/>
              <a:t> sur la variable </a:t>
            </a:r>
            <a:r>
              <a:rPr lang="fr-FR" b="1" dirty="0">
                <a:solidFill>
                  <a:srgbClr val="A45222"/>
                </a:solidFill>
              </a:rPr>
              <a:t>« description »</a:t>
            </a:r>
            <a:r>
              <a:rPr lang="fr-FR" dirty="0">
                <a:solidFill>
                  <a:schemeClr val="tx1"/>
                </a:solidFill>
              </a:rPr>
              <a:t>.</a:t>
            </a:r>
            <a:r>
              <a:rPr lang="fr-FR" b="1" dirty="0">
                <a:solidFill>
                  <a:srgbClr val="A45222"/>
                </a:solidFill>
              </a:rPr>
              <a:t> </a:t>
            </a:r>
            <a:endParaRPr lang="fr-FR" sz="900" b="1" dirty="0">
              <a:solidFill>
                <a:srgbClr val="A45222"/>
              </a:solidFill>
            </a:endParaRPr>
          </a:p>
          <a:p>
            <a:pPr marL="285750" indent="-285750" rtl="0">
              <a:buFont typeface="Arial" panose="020B0604020202020204" pitchFamily="34" charset="0"/>
              <a:buChar char="•"/>
            </a:pPr>
            <a:endParaRPr lang="fr-FR" sz="1200" dirty="0"/>
          </a:p>
          <a:p>
            <a:pPr marL="285750" indent="-285750" rtl="0">
              <a:buFont typeface="Arial" panose="020B0604020202020204" pitchFamily="34" charset="0"/>
              <a:buChar char="•"/>
            </a:pPr>
            <a:r>
              <a:rPr lang="fr-FR" dirty="0"/>
              <a:t>L’utilisation des </a:t>
            </a:r>
            <a:r>
              <a:rPr lang="fr-FR" b="1" dirty="0">
                <a:solidFill>
                  <a:srgbClr val="FF0000"/>
                </a:solidFill>
              </a:rPr>
              <a:t>descripteurs SIFT </a:t>
            </a:r>
            <a:r>
              <a:rPr lang="fr-FR" dirty="0"/>
              <a:t>des images s'est avérée peu performante pour cette tâche de classification.</a:t>
            </a:r>
          </a:p>
          <a:p>
            <a:pPr marL="285750" indent="-285750" rtl="0">
              <a:buFont typeface="Arial" panose="020B0604020202020204" pitchFamily="34" charset="0"/>
              <a:buChar char="•"/>
            </a:pPr>
            <a:endParaRPr lang="fr-FR" sz="1100" dirty="0"/>
          </a:p>
          <a:p>
            <a:pPr marL="285750" indent="-285750" rtl="0">
              <a:buFont typeface="Arial" panose="020B0604020202020204" pitchFamily="34" charset="0"/>
              <a:buChar char="•"/>
            </a:pPr>
            <a:r>
              <a:rPr lang="fr-FR" dirty="0"/>
              <a:t>D’autres approches combinant un algorithme traitant uniquement le texte et un autre s’occupant des images n’ont pas mieux fonctionné</a:t>
            </a:r>
          </a:p>
          <a:p>
            <a:pPr marL="285750" indent="-285750" rtl="0">
              <a:buFont typeface="Arial" panose="020B0604020202020204" pitchFamily="34" charset="0"/>
              <a:buChar char="•"/>
            </a:pPr>
            <a:endParaRPr lang="fr-FR" sz="1200" dirty="0"/>
          </a:p>
          <a:p>
            <a:pPr rtl="0"/>
            <a:r>
              <a:rPr lang="fr-FR" b="1" dirty="0">
                <a:solidFill>
                  <a:srgbClr val="0070C0"/>
                </a:solidFill>
              </a:rPr>
              <a:t>Conclusion</a:t>
            </a:r>
            <a:r>
              <a:rPr lang="fr-FR" dirty="0"/>
              <a:t>: La classification automatique des biens de consommation est tout à fait réalisable, car elle permet d’</a:t>
            </a:r>
            <a:r>
              <a:rPr lang="fr-FR" sz="1800" b="1" dirty="0">
                <a:solidFill>
                  <a:srgbClr val="F109BA"/>
                </a:solidFill>
              </a:rPr>
              <a:t>améliorer l’expérience </a:t>
            </a:r>
            <a:r>
              <a:rPr lang="fr-FR" sz="1800" b="1">
                <a:solidFill>
                  <a:srgbClr val="F109BA"/>
                </a:solidFill>
              </a:rPr>
              <a:t>des utilisateurs</a:t>
            </a:r>
            <a:r>
              <a:rPr lang="fr-FR" sz="1800" b="1">
                <a:solidFill>
                  <a:schemeClr val="tx1"/>
                </a:solidFill>
              </a:rPr>
              <a:t>.</a:t>
            </a:r>
            <a:endParaRPr lang="fr-FR" b="1" dirty="0">
              <a:solidFill>
                <a:srgbClr val="F109BA"/>
              </a:solidFill>
            </a:endParaRPr>
          </a:p>
        </p:txBody>
      </p:sp>
      <p:sp>
        <p:nvSpPr>
          <p:cNvPr id="17" name="Espace réservé du pied de page 16">
            <a:extLst>
              <a:ext uri="{FF2B5EF4-FFF2-40B4-BE49-F238E27FC236}">
                <a16:creationId xmlns:a16="http://schemas.microsoft.com/office/drawing/2014/main" id="{A7A34B0D-1722-4024-BC6E-2A411B0AF724}"/>
              </a:ext>
            </a:extLst>
          </p:cNvPr>
          <p:cNvSpPr>
            <a:spLocks noGrp="1"/>
          </p:cNvSpPr>
          <p:nvPr>
            <p:ph type="ftr" sz="quarter" idx="11"/>
          </p:nvPr>
        </p:nvSpPr>
        <p:spPr>
          <a:xfrm>
            <a:off x="642917" y="6309360"/>
            <a:ext cx="3271516" cy="457200"/>
          </a:xfrm>
        </p:spPr>
        <p:txBody>
          <a:bodyPr rtlCol="0"/>
          <a:lstStyle/>
          <a:p>
            <a:pPr rtl="0"/>
            <a:r>
              <a:rPr lang="fr-FR"/>
              <a:t>Etude de faisabilité d'un moteur de classification</a:t>
            </a:r>
          </a:p>
        </p:txBody>
      </p:sp>
      <p:sp>
        <p:nvSpPr>
          <p:cNvPr id="16" name="Espace réservé de la date 15">
            <a:extLst>
              <a:ext uri="{FF2B5EF4-FFF2-40B4-BE49-F238E27FC236}">
                <a16:creationId xmlns:a16="http://schemas.microsoft.com/office/drawing/2014/main" id="{C7BA43AD-7653-4B85-883B-8DB0DF3D8CF3}"/>
              </a:ext>
            </a:extLst>
          </p:cNvPr>
          <p:cNvSpPr>
            <a:spLocks noGrp="1"/>
          </p:cNvSpPr>
          <p:nvPr>
            <p:ph type="dt" sz="half" idx="10"/>
          </p:nvPr>
        </p:nvSpPr>
        <p:spPr>
          <a:xfrm>
            <a:off x="5376668" y="6309360"/>
            <a:ext cx="3411973" cy="457200"/>
          </a:xfrm>
        </p:spPr>
        <p:txBody>
          <a:bodyPr rtlCol="0"/>
          <a:lstStyle/>
          <a:p>
            <a:pPr rtl="0"/>
            <a:r>
              <a:rPr lang="fr-FR"/>
              <a:t>05/05/2023</a:t>
            </a:r>
            <a:endParaRPr lang="fr-FR" dirty="0"/>
          </a:p>
        </p:txBody>
      </p:sp>
      <p:sp>
        <p:nvSpPr>
          <p:cNvPr id="18" name="Espace réservé du numéro de diapositive 17">
            <a:extLst>
              <a:ext uri="{FF2B5EF4-FFF2-40B4-BE49-F238E27FC236}">
                <a16:creationId xmlns:a16="http://schemas.microsoft.com/office/drawing/2014/main" id="{75DB2E64-AD14-44FE-948F-FCBEC637E2C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24</a:t>
            </a:fld>
            <a:endParaRPr lang="fr-FR" dirty="0"/>
          </a:p>
        </p:txBody>
      </p:sp>
    </p:spTree>
    <p:extLst>
      <p:ext uri="{BB962C8B-B14F-4D97-AF65-F5344CB8AC3E}">
        <p14:creationId xmlns:p14="http://schemas.microsoft.com/office/powerpoint/2010/main" val="1109332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fr-FR"/>
              <a:t>MERCI</a:t>
            </a:r>
          </a:p>
        </p:txBody>
      </p:sp>
      <p:pic>
        <p:nvPicPr>
          <p:cNvPr id="32" name="Espace réservé d’image 31" descr="Deux personnes collaborant sur un ordinateur portable et une tablette avec des graphiques et des tableaux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pic>
        <p:nvPicPr>
          <p:cNvPr id="30" name="Espace réservé d’image 29" descr="Escalier de bureaux, lumières suspendues">
            <a:extLst>
              <a:ext uri="{FF2B5EF4-FFF2-40B4-BE49-F238E27FC236}">
                <a16:creationId xmlns:a16="http://schemas.microsoft.com/office/drawing/2014/main" id="{C1CA27C7-F47D-4606-AAE8-32BD4D06983A}"/>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1067712" y="3461002"/>
            <a:ext cx="5728215" cy="3396997"/>
          </a:xfrm>
        </p:spPr>
      </p:pic>
      <p:sp>
        <p:nvSpPr>
          <p:cNvPr id="5" name="Espace réservé du contenu 4">
            <a:extLst>
              <a:ext uri="{FF2B5EF4-FFF2-40B4-BE49-F238E27FC236}">
                <a16:creationId xmlns:a16="http://schemas.microsoft.com/office/drawing/2014/main" id="{5755816F-F516-477A-8EF2-D8CA20267590}"/>
              </a:ext>
            </a:extLst>
          </p:cNvPr>
          <p:cNvSpPr>
            <a:spLocks noGrp="1"/>
          </p:cNvSpPr>
          <p:nvPr>
            <p:ph idx="1"/>
          </p:nvPr>
        </p:nvSpPr>
        <p:spPr>
          <a:xfrm>
            <a:off x="7386762" y="3928342"/>
            <a:ext cx="4805238" cy="2285000"/>
          </a:xfrm>
        </p:spPr>
        <p:txBody>
          <a:bodyPr rtlCol="0">
            <a:normAutofit/>
          </a:bodyPr>
          <a:lstStyle/>
          <a:p>
            <a:pPr rtl="0"/>
            <a:r>
              <a:rPr lang="fr-FR" sz="2000" dirty="0"/>
              <a:t>Kevin EL.</a:t>
            </a:r>
          </a:p>
          <a:p>
            <a:r>
              <a:rPr lang="fr-FR" sz="2000" dirty="0" err="1"/>
              <a:t>E-mai:kevinel@studentoc.fr</a:t>
            </a:r>
            <a:endParaRPr lang="fr-FR" sz="2000" dirty="0"/>
          </a:p>
          <a:p>
            <a:r>
              <a:rPr lang="fr-FR" sz="1800" dirty="0"/>
              <a:t>https://www.LaDataScienceEK.com</a:t>
            </a:r>
          </a:p>
          <a:p>
            <a:pPr rtl="0"/>
            <a:endParaRPr lang="fr-FR" dirty="0"/>
          </a:p>
        </p:txBody>
      </p:sp>
      <p:sp>
        <p:nvSpPr>
          <p:cNvPr id="34" name="Espace réservé du pied de page 33">
            <a:extLst>
              <a:ext uri="{FF2B5EF4-FFF2-40B4-BE49-F238E27FC236}">
                <a16:creationId xmlns:a16="http://schemas.microsoft.com/office/drawing/2014/main" id="{263FD36A-B869-46D7-A4E1-FAA91F31D1C3}"/>
              </a:ext>
            </a:extLst>
          </p:cNvPr>
          <p:cNvSpPr>
            <a:spLocks noGrp="1"/>
          </p:cNvSpPr>
          <p:nvPr>
            <p:ph type="ftr" sz="quarter" idx="11"/>
          </p:nvPr>
        </p:nvSpPr>
        <p:spPr>
          <a:xfrm>
            <a:off x="1525917" y="6309360"/>
            <a:ext cx="4946592" cy="457200"/>
          </a:xfrm>
        </p:spPr>
        <p:txBody>
          <a:bodyPr rtlCol="0"/>
          <a:lstStyle/>
          <a:p>
            <a:pPr rtl="0"/>
            <a:r>
              <a:rPr lang="fr-FR"/>
              <a:t>Etude de faisabilité d'un moteur de classification</a:t>
            </a:r>
          </a:p>
        </p:txBody>
      </p:sp>
      <p:sp>
        <p:nvSpPr>
          <p:cNvPr id="33" name="Espace réservé de la date 32">
            <a:extLst>
              <a:ext uri="{FF2B5EF4-FFF2-40B4-BE49-F238E27FC236}">
                <a16:creationId xmlns:a16="http://schemas.microsoft.com/office/drawing/2014/main" id="{0D675628-85B5-4093-90F8-769A1F3405CE}"/>
              </a:ext>
            </a:extLst>
          </p:cNvPr>
          <p:cNvSpPr>
            <a:spLocks noGrp="1"/>
          </p:cNvSpPr>
          <p:nvPr>
            <p:ph type="dt" sz="half" idx="10"/>
          </p:nvPr>
        </p:nvSpPr>
        <p:spPr>
          <a:xfrm>
            <a:off x="7377730" y="6309360"/>
            <a:ext cx="2736329" cy="457200"/>
          </a:xfrm>
        </p:spPr>
        <p:txBody>
          <a:bodyPr rtlCol="0"/>
          <a:lstStyle/>
          <a:p>
            <a:pPr rtl="0"/>
            <a:r>
              <a:rPr lang="fr-FR"/>
              <a:t>05/05/2023</a:t>
            </a:r>
            <a:endParaRPr lang="fr-FR" dirty="0"/>
          </a:p>
        </p:txBody>
      </p:sp>
      <p:sp>
        <p:nvSpPr>
          <p:cNvPr id="35" name="Espace réservé du numéro de diapositive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25</a:t>
            </a:fld>
            <a:endParaRPr lang="fr-FR" dirty="0"/>
          </a:p>
        </p:txBody>
      </p:sp>
    </p:spTree>
    <p:extLst>
      <p:ext uri="{BB962C8B-B14F-4D97-AF65-F5344CB8AC3E}">
        <p14:creationId xmlns:p14="http://schemas.microsoft.com/office/powerpoint/2010/main" val="79820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Espace réservé d’image 55" descr="Bâtiment de gratte-ciel">
            <a:extLst>
              <a:ext uri="{FF2B5EF4-FFF2-40B4-BE49-F238E27FC236}">
                <a16:creationId xmlns:a16="http://schemas.microsoft.com/office/drawing/2014/main" id="{8151A96E-A066-4899-8E11-03CDD28C55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p:spPr>
      </p:pic>
      <p:sp>
        <p:nvSpPr>
          <p:cNvPr id="41" name="Titre 40">
            <a:extLst>
              <a:ext uri="{FF2B5EF4-FFF2-40B4-BE49-F238E27FC236}">
                <a16:creationId xmlns:a16="http://schemas.microsoft.com/office/drawing/2014/main" id="{1B3AD758-B43F-43DC-8A29-B21D2FA57DB1}"/>
              </a:ext>
            </a:extLst>
          </p:cNvPr>
          <p:cNvSpPr>
            <a:spLocks noGrp="1"/>
          </p:cNvSpPr>
          <p:nvPr>
            <p:ph type="title"/>
          </p:nvPr>
        </p:nvSpPr>
        <p:spPr>
          <a:xfrm>
            <a:off x="-1725" y="1095508"/>
            <a:ext cx="4606535" cy="3936931"/>
          </a:xfrm>
        </p:spPr>
        <p:txBody>
          <a:bodyPr rtlCol="0" anchor="b">
            <a:noAutofit/>
          </a:bodyPr>
          <a:lstStyle/>
          <a:p>
            <a:pPr rtl="0"/>
            <a:r>
              <a:rPr lang="fr-FR" sz="3200" dirty="0"/>
              <a:t>LA MEILLEURE MANIÈRE DE COMMENCER, C’EST D’ARRÊTER DE PARLER ET DE S’Y METTRE.</a:t>
            </a:r>
          </a:p>
        </p:txBody>
      </p:sp>
      <p:sp>
        <p:nvSpPr>
          <p:cNvPr id="42" name="Espace réservé du texte 41">
            <a:extLst>
              <a:ext uri="{FF2B5EF4-FFF2-40B4-BE49-F238E27FC236}">
                <a16:creationId xmlns:a16="http://schemas.microsoft.com/office/drawing/2014/main" id="{1D83C2FF-8BF9-4D9A-90A2-5676AC906E6E}"/>
              </a:ext>
            </a:extLst>
          </p:cNvPr>
          <p:cNvSpPr>
            <a:spLocks noGrp="1"/>
          </p:cNvSpPr>
          <p:nvPr>
            <p:ph type="body" sz="quarter" idx="14"/>
          </p:nvPr>
        </p:nvSpPr>
        <p:spPr>
          <a:xfrm>
            <a:off x="-1726" y="5032439"/>
            <a:ext cx="4606535" cy="1079962"/>
          </a:xfrm>
        </p:spPr>
        <p:txBody>
          <a:bodyPr rtlCol="0">
            <a:normAutofit/>
          </a:bodyPr>
          <a:lstStyle/>
          <a:p>
            <a:pPr rtl="0"/>
            <a:r>
              <a:rPr lang="fr-FR"/>
              <a:t>Walt Disney</a:t>
            </a:r>
          </a:p>
        </p:txBody>
      </p:sp>
      <p:sp>
        <p:nvSpPr>
          <p:cNvPr id="23" name="Espace réservé du pied de page 22">
            <a:extLst>
              <a:ext uri="{FF2B5EF4-FFF2-40B4-BE49-F238E27FC236}">
                <a16:creationId xmlns:a16="http://schemas.microsoft.com/office/drawing/2014/main" id="{2D194642-A6DF-44F2-AADD-B91BD7DF2EEB}"/>
              </a:ext>
            </a:extLst>
          </p:cNvPr>
          <p:cNvSpPr>
            <a:spLocks noGrp="1"/>
          </p:cNvSpPr>
          <p:nvPr>
            <p:ph type="ftr" sz="quarter" idx="11"/>
          </p:nvPr>
        </p:nvSpPr>
        <p:spPr>
          <a:xfrm>
            <a:off x="855388" y="6309360"/>
            <a:ext cx="6007691" cy="457200"/>
          </a:xfrm>
        </p:spPr>
        <p:txBody>
          <a:bodyPr rtlCol="0"/>
          <a:lstStyle/>
          <a:p>
            <a:pPr rtl="0"/>
            <a:r>
              <a:rPr lang="fr-FR"/>
              <a:t>Etude de faisabilité d'un moteur de classification</a:t>
            </a:r>
          </a:p>
        </p:txBody>
      </p:sp>
      <p:sp>
        <p:nvSpPr>
          <p:cNvPr id="22" name="Espace réservé de la date 21">
            <a:extLst>
              <a:ext uri="{FF2B5EF4-FFF2-40B4-BE49-F238E27FC236}">
                <a16:creationId xmlns:a16="http://schemas.microsoft.com/office/drawing/2014/main" id="{4BF5207B-DCE0-4C8D-BC19-B3B495A8C6FA}"/>
              </a:ext>
            </a:extLst>
          </p:cNvPr>
          <p:cNvSpPr>
            <a:spLocks noGrp="1"/>
          </p:cNvSpPr>
          <p:nvPr>
            <p:ph type="dt" sz="half" idx="10"/>
          </p:nvPr>
        </p:nvSpPr>
        <p:spPr>
          <a:xfrm>
            <a:off x="8197353" y="6309360"/>
            <a:ext cx="2151134"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8CCD3357-E9A1-4B6C-ACE7-EBAE9E70BFD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26</a:t>
            </a:fld>
            <a:endParaRPr lang="fr-FR" dirty="0"/>
          </a:p>
        </p:txBody>
      </p:sp>
    </p:spTree>
    <p:extLst>
      <p:ext uri="{BB962C8B-B14F-4D97-AF65-F5344CB8AC3E}">
        <p14:creationId xmlns:p14="http://schemas.microsoft.com/office/powerpoint/2010/main" val="3185117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TF-</a:t>
            </a:r>
            <a:r>
              <a:rPr lang="fr-FR" dirty="0" err="1"/>
              <a:t>Idf</a:t>
            </a:r>
            <a:r>
              <a:rPr lang="fr-FR" dirty="0"/>
              <a:t> </a:t>
            </a:r>
          </a:p>
        </p:txBody>
      </p:sp>
      <p:grpSp>
        <p:nvGrpSpPr>
          <p:cNvPr id="15" name="Groupe 14">
            <a:extLst>
              <a:ext uri="{FF2B5EF4-FFF2-40B4-BE49-F238E27FC236}">
                <a16:creationId xmlns:a16="http://schemas.microsoft.com/office/drawing/2014/main" id="{D0AE4D63-3D7C-68BC-B886-2377824A4426}"/>
              </a:ext>
            </a:extLst>
          </p:cNvPr>
          <p:cNvGrpSpPr/>
          <p:nvPr/>
        </p:nvGrpSpPr>
        <p:grpSpPr>
          <a:xfrm>
            <a:off x="1362765" y="2378886"/>
            <a:ext cx="10358919" cy="4431983"/>
            <a:chOff x="1362765" y="2378886"/>
            <a:chExt cx="10360398" cy="4834257"/>
          </a:xfrm>
        </p:grpSpPr>
        <p:sp>
          <p:nvSpPr>
            <p:cNvPr id="9" name="ZoneTexte 8">
              <a:extLst>
                <a:ext uri="{FF2B5EF4-FFF2-40B4-BE49-F238E27FC236}">
                  <a16:creationId xmlns:a16="http://schemas.microsoft.com/office/drawing/2014/main" id="{06AD2F4A-7AD1-ED1F-F010-B78CCD5C7DA7}"/>
                </a:ext>
              </a:extLst>
            </p:cNvPr>
            <p:cNvSpPr txBox="1"/>
            <p:nvPr/>
          </p:nvSpPr>
          <p:spPr>
            <a:xfrm>
              <a:off x="1362765" y="2378886"/>
              <a:ext cx="10360398" cy="483425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1400" dirty="0"/>
                <a:t>Le TF-IDF (</a:t>
              </a:r>
              <a:r>
                <a:rPr lang="fr-FR" sz="1400" dirty="0" err="1"/>
                <a:t>term</a:t>
              </a:r>
              <a:r>
                <a:rPr lang="fr-FR" sz="1400" dirty="0"/>
                <a:t> </a:t>
              </a:r>
              <a:r>
                <a:rPr lang="fr-FR" sz="1400" dirty="0" err="1"/>
                <a:t>frequency</a:t>
              </a:r>
              <a:r>
                <a:rPr lang="fr-FR" sz="1400" dirty="0"/>
                <a:t>-inverse document </a:t>
              </a:r>
              <a:r>
                <a:rPr lang="fr-FR" sz="1400" dirty="0" err="1"/>
                <a:t>frequency</a:t>
              </a:r>
              <a:r>
                <a:rPr lang="fr-FR" sz="1400" dirty="0"/>
                <a:t>) est une méthode de pondération. Cette mesure permet d'évaluer l'importance d'un terme contenu dans un document, relativement à une collection ou un corpus. Le poids augmente proportionnellement au nombre d'occurrences du mot dans le document. Il varie également en fonction de la fréquence du mot dans le corpus.</a:t>
              </a:r>
            </a:p>
            <a:p>
              <a:endParaRPr lang="fr-FR" sz="1000" dirty="0"/>
            </a:p>
            <a:p>
              <a:r>
                <a:rPr lang="fr-FR" sz="1400" b="1" dirty="0"/>
                <a:t>Fréquence du terme </a:t>
              </a:r>
              <a:r>
                <a:rPr lang="fr-FR" sz="1400" dirty="0"/>
                <a:t>:</a:t>
              </a:r>
            </a:p>
            <a:p>
              <a:r>
                <a:rPr lang="fr-FR" sz="1400" dirty="0"/>
                <a:t>La fréquence d'un terme est simplement le nombre d'occurrences de ce terme dans le document considéré.</a:t>
              </a:r>
            </a:p>
            <a:p>
              <a:endParaRPr lang="fr-FR" sz="1000" dirty="0"/>
            </a:p>
            <a:p>
              <a:r>
                <a:rPr lang="fr-FR" sz="1400" b="1" dirty="0"/>
                <a:t>Fréquence inverse de document</a:t>
              </a:r>
            </a:p>
            <a:p>
              <a:r>
                <a:rPr lang="fr-FR" sz="1400" dirty="0"/>
                <a:t>La fréquence inverse de document (</a:t>
              </a:r>
              <a:r>
                <a:rPr lang="fr-FR" sz="1400" i="1" dirty="0">
                  <a:solidFill>
                    <a:srgbClr val="00B0F0"/>
                  </a:solidFill>
                </a:rPr>
                <a:t>inverse document </a:t>
              </a:r>
              <a:r>
                <a:rPr lang="fr-FR" sz="1400" i="1" dirty="0" err="1">
                  <a:solidFill>
                    <a:srgbClr val="00B0F0"/>
                  </a:solidFill>
                </a:rPr>
                <a:t>frequency</a:t>
              </a:r>
              <a:r>
                <a:rPr lang="fr-FR" sz="1400" dirty="0"/>
                <a:t>) est une mesure de l'importance du terme dans l'ensemble du corpus.</a:t>
              </a:r>
            </a:p>
            <a:p>
              <a:endParaRPr lang="fr-FR" sz="1400" dirty="0"/>
            </a:p>
            <a:p>
              <a:endParaRPr lang="fr-FR" sz="1400" i="1" dirty="0"/>
            </a:p>
            <a:p>
              <a:endParaRPr lang="fr-FR" sz="1400" i="1" dirty="0"/>
            </a:p>
            <a:p>
              <a:endParaRPr lang="fr-FR" sz="1400" i="1" dirty="0"/>
            </a:p>
            <a:p>
              <a:r>
                <a:rPr lang="fr-FR" sz="1400" i="1" dirty="0"/>
                <a:t>Calcul du </a:t>
              </a:r>
              <a:r>
                <a:rPr lang="fr-FR" sz="1400" b="1" i="1" dirty="0"/>
                <a:t>TF-IDF</a:t>
              </a:r>
              <a:r>
                <a:rPr lang="fr-FR" sz="1400" i="1" dirty="0"/>
                <a:t> :</a:t>
              </a:r>
            </a:p>
            <a:p>
              <a:endParaRPr lang="fr-FR" sz="1400" i="1" dirty="0"/>
            </a:p>
            <a:p>
              <a:endParaRPr lang="fr-FR" sz="1400" i="1" dirty="0"/>
            </a:p>
            <a:p>
              <a:r>
                <a:rPr lang="fr-FR" sz="1400" i="1" dirty="0"/>
                <a:t>                         </a:t>
              </a:r>
              <a:endParaRPr lang="fr-FR" sz="1400" b="0" dirty="0"/>
            </a:p>
            <a:p>
              <a:r>
                <a:rPr lang="fr-FR" sz="1200" b="1" i="1" dirty="0">
                  <a:solidFill>
                    <a:srgbClr val="00B050"/>
                  </a:solidFill>
                </a:rPr>
                <a:t>Avantage : La vectorisation TF-IDF permet de limiter l’influence des stop-</a:t>
              </a:r>
              <a:r>
                <a:rPr lang="fr-FR" sz="1200" b="1" i="1" dirty="0" err="1">
                  <a:solidFill>
                    <a:srgbClr val="00B050"/>
                  </a:solidFill>
                </a:rPr>
                <a:t>words</a:t>
              </a:r>
              <a:r>
                <a:rPr lang="fr-FR" sz="1200" b="1" i="1" dirty="0">
                  <a:solidFill>
                    <a:srgbClr val="00B050"/>
                  </a:solidFill>
                </a:rPr>
                <a:t> et donc de donner plus de poids aux mots les plus pertinent d’un document. </a:t>
              </a:r>
            </a:p>
          </p:txBody>
        </p:sp>
        <p:pic>
          <p:nvPicPr>
            <p:cNvPr id="11" name="Image 10">
              <a:extLst>
                <a:ext uri="{FF2B5EF4-FFF2-40B4-BE49-F238E27FC236}">
                  <a16:creationId xmlns:a16="http://schemas.microsoft.com/office/drawing/2014/main" id="{E7A526A0-E359-6D6F-9D9C-2B371DA5C518}"/>
                </a:ext>
              </a:extLst>
            </p:cNvPr>
            <p:cNvPicPr>
              <a:picLocks noChangeAspect="1"/>
            </p:cNvPicPr>
            <p:nvPr/>
          </p:nvPicPr>
          <p:blipFill>
            <a:blip r:embed="rId2"/>
            <a:stretch>
              <a:fillRect/>
            </a:stretch>
          </p:blipFill>
          <p:spPr>
            <a:xfrm>
              <a:off x="5120592" y="5028667"/>
              <a:ext cx="5958955" cy="552035"/>
            </a:xfrm>
            <a:prstGeom prst="rect">
              <a:avLst/>
            </a:prstGeom>
          </p:spPr>
        </p:pic>
        <p:pic>
          <p:nvPicPr>
            <p:cNvPr id="13" name="Image 12">
              <a:extLst>
                <a:ext uri="{FF2B5EF4-FFF2-40B4-BE49-F238E27FC236}">
                  <a16:creationId xmlns:a16="http://schemas.microsoft.com/office/drawing/2014/main" id="{4E7B6C30-C0D5-DF7F-6844-FB9436C12191}"/>
                </a:ext>
              </a:extLst>
            </p:cNvPr>
            <p:cNvPicPr>
              <a:picLocks noChangeAspect="1"/>
            </p:cNvPicPr>
            <p:nvPr/>
          </p:nvPicPr>
          <p:blipFill>
            <a:blip r:embed="rId3"/>
            <a:stretch>
              <a:fillRect/>
            </a:stretch>
          </p:blipFill>
          <p:spPr>
            <a:xfrm>
              <a:off x="2405346" y="5028669"/>
              <a:ext cx="2034212" cy="552035"/>
            </a:xfrm>
            <a:prstGeom prst="rect">
              <a:avLst/>
            </a:prstGeom>
          </p:spPr>
        </p:pic>
      </p:grpSp>
      <p:pic>
        <p:nvPicPr>
          <p:cNvPr id="17" name="Image 16">
            <a:extLst>
              <a:ext uri="{FF2B5EF4-FFF2-40B4-BE49-F238E27FC236}">
                <a16:creationId xmlns:a16="http://schemas.microsoft.com/office/drawing/2014/main" id="{9A981C75-2A1F-BD9A-BA99-796C44EAE603}"/>
              </a:ext>
            </a:extLst>
          </p:cNvPr>
          <p:cNvPicPr>
            <a:picLocks noChangeAspect="1"/>
          </p:cNvPicPr>
          <p:nvPr/>
        </p:nvPicPr>
        <p:blipFill>
          <a:blip r:embed="rId4"/>
          <a:stretch>
            <a:fillRect/>
          </a:stretch>
        </p:blipFill>
        <p:spPr>
          <a:xfrm>
            <a:off x="3318401" y="5708882"/>
            <a:ext cx="4927124" cy="479026"/>
          </a:xfrm>
          <a:prstGeom prst="rect">
            <a:avLst/>
          </a:prstGeom>
        </p:spPr>
      </p:pic>
    </p:spTree>
    <p:extLst>
      <p:ext uri="{BB962C8B-B14F-4D97-AF65-F5344CB8AC3E}">
        <p14:creationId xmlns:p14="http://schemas.microsoft.com/office/powerpoint/2010/main" val="1119641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normAutofit/>
          </a:bodyPr>
          <a:lstStyle/>
          <a:p>
            <a:r>
              <a:rPr lang="fr-FR" dirty="0"/>
              <a:t>ANNEXE : Word2Vec</a:t>
            </a:r>
          </a:p>
        </p:txBody>
      </p:sp>
      <p:sp>
        <p:nvSpPr>
          <p:cNvPr id="9" name="ZoneTexte 8">
            <a:extLst>
              <a:ext uri="{FF2B5EF4-FFF2-40B4-BE49-F238E27FC236}">
                <a16:creationId xmlns:a16="http://schemas.microsoft.com/office/drawing/2014/main" id="{ACA2DD10-B6F5-1467-40EE-999DF4186001}"/>
              </a:ext>
            </a:extLst>
          </p:cNvPr>
          <p:cNvSpPr txBox="1"/>
          <p:nvPr/>
        </p:nvSpPr>
        <p:spPr>
          <a:xfrm>
            <a:off x="1535370" y="2389780"/>
            <a:ext cx="5732061" cy="39703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1200" b="0" i="0" dirty="0">
                <a:solidFill>
                  <a:srgbClr val="374151"/>
                </a:solidFill>
                <a:effectLst/>
                <a:latin typeface="Söhne"/>
              </a:rPr>
              <a:t>Word2Vec est un modèle de traitement du langage naturel (NLP) qui permet de représenter les mots sous forme de vecteurs numériques. Ces vecteurs peuvent être utilisés pour mesurer à quel point deux mots sont "similaires" en termes de signification.</a:t>
            </a:r>
          </a:p>
          <a:p>
            <a:endParaRPr lang="fr-FR" sz="900" b="0" i="0" dirty="0">
              <a:solidFill>
                <a:srgbClr val="374151"/>
              </a:solidFill>
              <a:effectLst/>
              <a:latin typeface="Söhne"/>
            </a:endParaRPr>
          </a:p>
          <a:p>
            <a:r>
              <a:rPr lang="fr-FR" sz="1200" b="0" i="0" dirty="0">
                <a:solidFill>
                  <a:srgbClr val="374151"/>
                </a:solidFill>
                <a:effectLst/>
                <a:latin typeface="Söhne"/>
              </a:rPr>
              <a:t>Le modèle Word2Vec est basé sur l'hypothèse de distribution, qui postule que les mots qui apparaissent souvent dans le même contexte ont tendance à avoir des significations similaires. </a:t>
            </a:r>
          </a:p>
          <a:p>
            <a:endParaRPr lang="fr-FR" sz="900" dirty="0">
              <a:solidFill>
                <a:srgbClr val="374151"/>
              </a:solidFill>
              <a:latin typeface="Söhne"/>
            </a:endParaRPr>
          </a:p>
          <a:p>
            <a:r>
              <a:rPr lang="fr-FR" sz="1200" b="0" i="0" dirty="0">
                <a:solidFill>
                  <a:srgbClr val="374151"/>
                </a:solidFill>
                <a:effectLst/>
                <a:latin typeface="Söhne"/>
              </a:rPr>
              <a:t>Le modèle Word2Vec utilise deux approches pour représenter les mots sous forme de vecteurs : la méthode CBOW (</a:t>
            </a:r>
            <a:r>
              <a:rPr lang="fr-FR" sz="1200" b="0" i="0" dirty="0" err="1">
                <a:solidFill>
                  <a:srgbClr val="374151"/>
                </a:solidFill>
                <a:effectLst/>
                <a:latin typeface="Söhne"/>
              </a:rPr>
              <a:t>Continuous</a:t>
            </a:r>
            <a:r>
              <a:rPr lang="fr-FR" sz="1200" b="0" i="0" dirty="0">
                <a:solidFill>
                  <a:srgbClr val="374151"/>
                </a:solidFill>
                <a:effectLst/>
                <a:latin typeface="Söhne"/>
              </a:rPr>
              <a:t> Bag-of-</a:t>
            </a:r>
            <a:r>
              <a:rPr lang="fr-FR" sz="1200" b="0" i="0" dirty="0" err="1">
                <a:solidFill>
                  <a:srgbClr val="374151"/>
                </a:solidFill>
                <a:effectLst/>
                <a:latin typeface="Söhne"/>
              </a:rPr>
              <a:t>Words</a:t>
            </a:r>
            <a:r>
              <a:rPr lang="fr-FR" sz="1200" b="0" i="0" dirty="0">
                <a:solidFill>
                  <a:srgbClr val="374151"/>
                </a:solidFill>
                <a:effectLst/>
                <a:latin typeface="Söhne"/>
              </a:rPr>
              <a:t>) et la méthode Skip-Gram.</a:t>
            </a:r>
          </a:p>
          <a:p>
            <a:endParaRPr lang="fr-FR" sz="900" dirty="0">
              <a:solidFill>
                <a:srgbClr val="374151"/>
              </a:solidFill>
              <a:latin typeface="Söhne"/>
            </a:endParaRPr>
          </a:p>
          <a:p>
            <a:r>
              <a:rPr lang="fr-FR" sz="1200" b="0" i="0" dirty="0">
                <a:solidFill>
                  <a:srgbClr val="374151"/>
                </a:solidFill>
                <a:effectLst/>
                <a:latin typeface="Söhne"/>
              </a:rPr>
              <a:t>Dans la méthode CBOW, le modèle prend un certain nombre de mots en entrée (appelés "contexte") et tente de prédire le mot cible qui apparaît au milieu de ces mots. Le modèle ajuste alors les poids des vecteurs de chaque mot de manière à minimiser l'erreur de prédiction.</a:t>
            </a:r>
          </a:p>
          <a:p>
            <a:endParaRPr lang="fr-FR" sz="900" b="0" i="0" dirty="0">
              <a:solidFill>
                <a:srgbClr val="374151"/>
              </a:solidFill>
              <a:effectLst/>
              <a:latin typeface="Söhne"/>
            </a:endParaRPr>
          </a:p>
          <a:p>
            <a:r>
              <a:rPr lang="fr-FR" sz="1200" b="0" i="0" dirty="0">
                <a:solidFill>
                  <a:srgbClr val="374151"/>
                </a:solidFill>
                <a:effectLst/>
                <a:latin typeface="Söhne"/>
              </a:rPr>
              <a:t>Dans la méthode Skip-Gram, le modèle prend un mot cible en entrée et tente de prédire les mots qui l'entourent</a:t>
            </a:r>
          </a:p>
          <a:p>
            <a:endParaRPr lang="fr-FR" sz="1200" dirty="0">
              <a:solidFill>
                <a:srgbClr val="374151"/>
              </a:solidFill>
              <a:latin typeface="Söhne"/>
            </a:endParaRPr>
          </a:p>
          <a:p>
            <a:r>
              <a:rPr lang="fr-FR" sz="1200" dirty="0">
                <a:solidFill>
                  <a:srgbClr val="FF0000"/>
                </a:solidFill>
                <a:latin typeface="Söhne"/>
              </a:rPr>
              <a:t>Faiblesse: Crée 1 seul vecteur de contexte par mots. S’appuie uniquement sur stat local </a:t>
            </a:r>
          </a:p>
          <a:p>
            <a:r>
              <a:rPr lang="fr-FR" sz="1200" dirty="0">
                <a:solidFill>
                  <a:srgbClr val="FF0000"/>
                </a:solidFill>
                <a:latin typeface="Söhne"/>
              </a:rPr>
              <a:t>                   Il ne peut pas gérer les mots qu'il n'a pas rencontrés lors de sa formation</a:t>
            </a:r>
          </a:p>
          <a:p>
            <a:r>
              <a:rPr lang="fr-FR" sz="1200" dirty="0">
                <a:solidFill>
                  <a:srgbClr val="00B050"/>
                </a:solidFill>
                <a:latin typeface="Söhne"/>
              </a:rPr>
              <a:t>Avantage: vectorisation du contexte King – man + </a:t>
            </a:r>
            <a:r>
              <a:rPr lang="fr-FR" sz="1200" dirty="0" err="1">
                <a:solidFill>
                  <a:srgbClr val="00B050"/>
                </a:solidFill>
                <a:latin typeface="Söhne"/>
              </a:rPr>
              <a:t>woman</a:t>
            </a:r>
            <a:r>
              <a:rPr lang="fr-FR" sz="1200" dirty="0">
                <a:solidFill>
                  <a:srgbClr val="00B050"/>
                </a:solidFill>
                <a:latin typeface="Söhne"/>
              </a:rPr>
              <a:t> = Queen</a:t>
            </a:r>
            <a:endParaRPr lang="fr-FR" sz="1200" dirty="0">
              <a:solidFill>
                <a:srgbClr val="00B050"/>
              </a:solidFill>
            </a:endParaRPr>
          </a:p>
        </p:txBody>
      </p:sp>
      <p:pic>
        <p:nvPicPr>
          <p:cNvPr id="11" name="Image 10">
            <a:extLst>
              <a:ext uri="{FF2B5EF4-FFF2-40B4-BE49-F238E27FC236}">
                <a16:creationId xmlns:a16="http://schemas.microsoft.com/office/drawing/2014/main" id="{777AA0A4-742F-72FF-CD22-E5C8925584A1}"/>
              </a:ext>
            </a:extLst>
          </p:cNvPr>
          <p:cNvPicPr>
            <a:picLocks noChangeAspect="1"/>
          </p:cNvPicPr>
          <p:nvPr/>
        </p:nvPicPr>
        <p:blipFill rotWithShape="1">
          <a:blip r:embed="rId2"/>
          <a:srcRect t="9708"/>
          <a:stretch/>
        </p:blipFill>
        <p:spPr>
          <a:xfrm>
            <a:off x="7400060" y="4781671"/>
            <a:ext cx="2638008" cy="1414087"/>
          </a:xfrm>
          <a:prstGeom prst="rect">
            <a:avLst/>
          </a:prstGeom>
        </p:spPr>
      </p:pic>
      <p:sp>
        <p:nvSpPr>
          <p:cNvPr id="12" name="ZoneTexte 11">
            <a:extLst>
              <a:ext uri="{FF2B5EF4-FFF2-40B4-BE49-F238E27FC236}">
                <a16:creationId xmlns:a16="http://schemas.microsoft.com/office/drawing/2014/main" id="{7DE66B6D-1D8F-C5AA-298B-4186D60C5D54}"/>
              </a:ext>
            </a:extLst>
          </p:cNvPr>
          <p:cNvSpPr txBox="1"/>
          <p:nvPr/>
        </p:nvSpPr>
        <p:spPr>
          <a:xfrm>
            <a:off x="7485624" y="4408371"/>
            <a:ext cx="2466879"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fr-FR" dirty="0"/>
              <a:t>Exemple CBOW</a:t>
            </a:r>
          </a:p>
        </p:txBody>
      </p:sp>
      <p:pic>
        <p:nvPicPr>
          <p:cNvPr id="14" name="Image 13">
            <a:extLst>
              <a:ext uri="{FF2B5EF4-FFF2-40B4-BE49-F238E27FC236}">
                <a16:creationId xmlns:a16="http://schemas.microsoft.com/office/drawing/2014/main" id="{52E5B1D6-4DA9-FDCA-398F-282EA99FA591}"/>
              </a:ext>
            </a:extLst>
          </p:cNvPr>
          <p:cNvPicPr>
            <a:picLocks noChangeAspect="1"/>
          </p:cNvPicPr>
          <p:nvPr/>
        </p:nvPicPr>
        <p:blipFill>
          <a:blip r:embed="rId3"/>
          <a:stretch>
            <a:fillRect/>
          </a:stretch>
        </p:blipFill>
        <p:spPr>
          <a:xfrm>
            <a:off x="7485624" y="2449629"/>
            <a:ext cx="4410812" cy="1925580"/>
          </a:xfrm>
          <a:prstGeom prst="rect">
            <a:avLst/>
          </a:prstGeom>
        </p:spPr>
      </p:pic>
      <p:pic>
        <p:nvPicPr>
          <p:cNvPr id="1026" name="Picture 2" descr="Word2Vec (CBOW and Skip-gram) There are two different methods in the Word2Vec algorithm: Continuous bag of words (CBoW) and Skip-Gram (SG). These methods have been configured for Doc2Vec and have been translated into two methods: Distributed Memory (DM) and Distributed bag of words (DBoW).">
            <a:extLst>
              <a:ext uri="{FF2B5EF4-FFF2-40B4-BE49-F238E27FC236}">
                <a16:creationId xmlns:a16="http://schemas.microsoft.com/office/drawing/2014/main" id="{DE8813B8-2D53-6D34-CBE8-E16E2C9E4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342" t="2162"/>
          <a:stretch/>
        </p:blipFill>
        <p:spPr bwMode="auto">
          <a:xfrm>
            <a:off x="10121339" y="4014821"/>
            <a:ext cx="2070661" cy="21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5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normAutofit/>
          </a:bodyPr>
          <a:lstStyle/>
          <a:p>
            <a:pPr algn="ctr"/>
            <a:r>
              <a:rPr lang="fr-FR" dirty="0"/>
              <a:t>ANNEXE : </a:t>
            </a:r>
            <a:r>
              <a:rPr lang="fr-FR" dirty="0" err="1">
                <a:solidFill>
                  <a:srgbClr val="00B0F0"/>
                </a:solidFill>
              </a:rPr>
              <a:t>Glo</a:t>
            </a:r>
            <a:r>
              <a:rPr lang="fr-FR" dirty="0" err="1">
                <a:solidFill>
                  <a:srgbClr val="00B050"/>
                </a:solidFill>
              </a:rPr>
              <a:t>Ve</a:t>
            </a:r>
            <a:r>
              <a:rPr lang="fr-FR" dirty="0"/>
              <a:t> (</a:t>
            </a:r>
            <a:r>
              <a:rPr lang="fr-FR" dirty="0">
                <a:solidFill>
                  <a:srgbClr val="00B0F0"/>
                </a:solidFill>
              </a:rPr>
              <a:t>Glo</a:t>
            </a:r>
            <a:r>
              <a:rPr lang="fr-FR" dirty="0"/>
              <a:t>bal-</a:t>
            </a:r>
            <a:r>
              <a:rPr lang="fr-FR" dirty="0" err="1">
                <a:solidFill>
                  <a:srgbClr val="00B050"/>
                </a:solidFill>
              </a:rPr>
              <a:t>Ve</a:t>
            </a:r>
            <a:r>
              <a:rPr lang="fr-FR" dirty="0" err="1"/>
              <a:t>ctor</a:t>
            </a:r>
            <a:r>
              <a:rPr lang="fr-FR" dirty="0"/>
              <a:t>)</a:t>
            </a:r>
          </a:p>
        </p:txBody>
      </p:sp>
      <p:grpSp>
        <p:nvGrpSpPr>
          <p:cNvPr id="19" name="Groupe 18">
            <a:extLst>
              <a:ext uri="{FF2B5EF4-FFF2-40B4-BE49-F238E27FC236}">
                <a16:creationId xmlns:a16="http://schemas.microsoft.com/office/drawing/2014/main" id="{27AF2AEB-5BDA-1195-269D-6927FC6BD81C}"/>
              </a:ext>
            </a:extLst>
          </p:cNvPr>
          <p:cNvGrpSpPr/>
          <p:nvPr/>
        </p:nvGrpSpPr>
        <p:grpSpPr>
          <a:xfrm>
            <a:off x="1535371" y="2417358"/>
            <a:ext cx="10453430" cy="3992029"/>
            <a:chOff x="1535371" y="2417358"/>
            <a:chExt cx="10453430" cy="3992029"/>
          </a:xfrm>
        </p:grpSpPr>
        <p:grpSp>
          <p:nvGrpSpPr>
            <p:cNvPr id="15" name="Groupe 14">
              <a:extLst>
                <a:ext uri="{FF2B5EF4-FFF2-40B4-BE49-F238E27FC236}">
                  <a16:creationId xmlns:a16="http://schemas.microsoft.com/office/drawing/2014/main" id="{9D075820-92B7-889F-16FD-E5B0B234BF22}"/>
                </a:ext>
              </a:extLst>
            </p:cNvPr>
            <p:cNvGrpSpPr/>
            <p:nvPr/>
          </p:nvGrpSpPr>
          <p:grpSpPr>
            <a:xfrm>
              <a:off x="1535371" y="2417358"/>
              <a:ext cx="10453430" cy="3816429"/>
              <a:chOff x="1535370" y="2350946"/>
              <a:chExt cx="10453430" cy="3816429"/>
            </a:xfrm>
          </p:grpSpPr>
          <p:sp>
            <p:nvSpPr>
              <p:cNvPr id="7" name="ZoneTexte 6">
                <a:extLst>
                  <a:ext uri="{FF2B5EF4-FFF2-40B4-BE49-F238E27FC236}">
                    <a16:creationId xmlns:a16="http://schemas.microsoft.com/office/drawing/2014/main" id="{7AB97EA8-B6D5-48D5-A05B-6A064053AA9E}"/>
                  </a:ext>
                </a:extLst>
              </p:cNvPr>
              <p:cNvSpPr txBox="1"/>
              <p:nvPr/>
            </p:nvSpPr>
            <p:spPr>
              <a:xfrm>
                <a:off x="1535370" y="2350946"/>
                <a:ext cx="10453430" cy="38164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fr-FR" sz="1400" dirty="0">
                    <a:solidFill>
                      <a:srgbClr val="374151"/>
                    </a:solidFill>
                    <a:latin typeface="Söhne"/>
                  </a:rPr>
                  <a:t>L</a:t>
                </a:r>
                <a:r>
                  <a:rPr lang="fr-FR" sz="1400" b="0" i="0" dirty="0">
                    <a:solidFill>
                      <a:srgbClr val="374151"/>
                    </a:solidFill>
                    <a:effectLst/>
                    <a:latin typeface="Söhne"/>
                  </a:rPr>
                  <a:t>'algorithme </a:t>
                </a:r>
                <a:r>
                  <a:rPr lang="fr-FR" sz="1400" b="0" i="0" dirty="0" err="1">
                    <a:solidFill>
                      <a:srgbClr val="374151"/>
                    </a:solidFill>
                    <a:effectLst/>
                    <a:latin typeface="Söhne"/>
                  </a:rPr>
                  <a:t>GloVe</a:t>
                </a:r>
                <a:r>
                  <a:rPr lang="fr-FR" sz="1400" b="0" i="0" dirty="0">
                    <a:solidFill>
                      <a:srgbClr val="374151"/>
                    </a:solidFill>
                    <a:effectLst/>
                    <a:latin typeface="Söhne"/>
                  </a:rPr>
                  <a:t> utilise une matrice de co-occurrence de mots pour capturer la fréquence à laquelle chaque paire de mots apparaît ensemble dans des contextes donnés dans le corpus. À partir de cette matrice, il optimise une fonction de coût qui minimise l'écart entre les produits scalaires des vecteurs d'</a:t>
                </a:r>
                <a:r>
                  <a:rPr lang="fr-FR" sz="1400" b="0" i="0" dirty="0" err="1">
                    <a:solidFill>
                      <a:srgbClr val="374151"/>
                    </a:solidFill>
                    <a:effectLst/>
                    <a:latin typeface="Söhne"/>
                  </a:rPr>
                  <a:t>embedding</a:t>
                </a:r>
                <a:r>
                  <a:rPr lang="fr-FR" sz="1400" b="0" i="0" dirty="0">
                    <a:solidFill>
                      <a:srgbClr val="374151"/>
                    </a:solidFill>
                    <a:effectLst/>
                    <a:latin typeface="Söhne"/>
                  </a:rPr>
                  <a:t> de mots et les logarithmes des comptes de co-occurrence.</a:t>
                </a:r>
              </a:p>
              <a:p>
                <a:endParaRPr lang="fr-FR" sz="1400" dirty="0">
                  <a:solidFill>
                    <a:srgbClr val="374151"/>
                  </a:solidFill>
                  <a:latin typeface="Söhne"/>
                </a:endParaRPr>
              </a:p>
              <a:p>
                <a:r>
                  <a:rPr lang="fr-FR" sz="1400" b="0" i="0" dirty="0">
                    <a:solidFill>
                      <a:srgbClr val="374151"/>
                    </a:solidFill>
                    <a:effectLst/>
                    <a:latin typeface="Söhne"/>
                  </a:rPr>
                  <a:t>Les vecteurs de </a:t>
                </a:r>
                <a:r>
                  <a:rPr lang="fr-FR" sz="1400" b="0" i="0" dirty="0" err="1">
                    <a:solidFill>
                      <a:srgbClr val="374151"/>
                    </a:solidFill>
                    <a:effectLst/>
                    <a:latin typeface="Söhne"/>
                  </a:rPr>
                  <a:t>word</a:t>
                </a:r>
                <a:r>
                  <a:rPr lang="fr-FR" sz="1400" b="0" i="0" dirty="0">
                    <a:solidFill>
                      <a:srgbClr val="374151"/>
                    </a:solidFill>
                    <a:effectLst/>
                    <a:latin typeface="Söhne"/>
                  </a:rPr>
                  <a:t> </a:t>
                </a:r>
                <a:r>
                  <a:rPr lang="fr-FR" sz="1400" b="0" i="0" dirty="0" err="1">
                    <a:solidFill>
                      <a:srgbClr val="374151"/>
                    </a:solidFill>
                    <a:effectLst/>
                    <a:latin typeface="Söhne"/>
                  </a:rPr>
                  <a:t>embedding</a:t>
                </a:r>
                <a:r>
                  <a:rPr lang="fr-FR" sz="1400" b="0" i="0" dirty="0">
                    <a:solidFill>
                      <a:srgbClr val="374151"/>
                    </a:solidFill>
                    <a:effectLst/>
                    <a:latin typeface="Söhne"/>
                  </a:rPr>
                  <a:t> résultants créés par l'algorithme </a:t>
                </a:r>
                <a:r>
                  <a:rPr lang="fr-FR" sz="1400" b="0" i="0" dirty="0" err="1">
                    <a:solidFill>
                      <a:srgbClr val="374151"/>
                    </a:solidFill>
                    <a:effectLst/>
                    <a:latin typeface="Söhne"/>
                  </a:rPr>
                  <a:t>GloVe</a:t>
                </a:r>
                <a:r>
                  <a:rPr lang="fr-FR" sz="1400" b="0" i="0" dirty="0">
                    <a:solidFill>
                      <a:srgbClr val="374151"/>
                    </a:solidFill>
                    <a:effectLst/>
                    <a:latin typeface="Söhne"/>
                  </a:rPr>
                  <a:t> ont plusieurs avantages, tels que des performances supérieures dans des tâches de classification de texte et une capacité accrue à capturer des relations de synonymie et d'antonymie entre les mots. </a:t>
                </a:r>
              </a:p>
              <a:p>
                <a:r>
                  <a:rPr lang="fr-FR" sz="1400" b="0" i="0" dirty="0">
                    <a:solidFill>
                      <a:srgbClr val="374151"/>
                    </a:solidFill>
                    <a:effectLst/>
                    <a:latin typeface="Söhne"/>
                  </a:rPr>
                  <a:t>De plus, étant donné que les vecteurs d'</a:t>
                </a:r>
                <a:r>
                  <a:rPr lang="fr-FR" sz="1400" b="0" i="0" dirty="0" err="1">
                    <a:solidFill>
                      <a:srgbClr val="374151"/>
                    </a:solidFill>
                    <a:effectLst/>
                    <a:latin typeface="Söhne"/>
                  </a:rPr>
                  <a:t>embedding</a:t>
                </a:r>
                <a:r>
                  <a:rPr lang="fr-FR" sz="1400" b="0" i="0" dirty="0">
                    <a:solidFill>
                      <a:srgbClr val="374151"/>
                    </a:solidFill>
                    <a:effectLst/>
                    <a:latin typeface="Söhne"/>
                  </a:rPr>
                  <a:t> de mots sont créés à partir de statistiques globales de co-occurrence de mots, ils peuvent être utilisés dans des ensembles de données de texte plus petits ou plus spécialisés, où les modèles d'apprentissage profond standard ne fonctionnent pas bien.</a:t>
                </a:r>
              </a:p>
              <a:p>
                <a:endParaRPr lang="fr-FR" sz="1400" dirty="0">
                  <a:solidFill>
                    <a:srgbClr val="374151"/>
                  </a:solidFill>
                  <a:latin typeface="Söhne"/>
                </a:endParaRPr>
              </a:p>
              <a:p>
                <a:r>
                  <a:rPr lang="fr-FR" sz="1400" dirty="0" err="1">
                    <a:solidFill>
                      <a:srgbClr val="374151"/>
                    </a:solidFill>
                    <a:latin typeface="Söhne"/>
                  </a:rPr>
                  <a:t>GloVe</a:t>
                </a:r>
                <a:r>
                  <a:rPr lang="fr-FR" sz="1400" dirty="0">
                    <a:solidFill>
                      <a:srgbClr val="374151"/>
                    </a:solidFill>
                    <a:latin typeface="Söhne"/>
                  </a:rPr>
                  <a:t> utilise un objectif des moindres carrés pondérés qui minimise la différence entre le produit scalaire des vecteurs de deux mots et le logarithme de leur nombre de cooccurrences.</a:t>
                </a:r>
              </a:p>
              <a:p>
                <a:endParaRPr lang="fr-FR" sz="1400" dirty="0">
                  <a:solidFill>
                    <a:srgbClr val="374151"/>
                  </a:solidFill>
                  <a:latin typeface="Söhne"/>
                </a:endParaRPr>
              </a:p>
              <a:p>
                <a:endParaRPr lang="fr-FR" sz="1400" dirty="0">
                  <a:solidFill>
                    <a:srgbClr val="374151"/>
                  </a:solidFill>
                  <a:latin typeface="Söhne"/>
                </a:endParaRPr>
              </a:p>
              <a:p>
                <a:endParaRPr lang="fr-FR" sz="1400" dirty="0">
                  <a:solidFill>
                    <a:srgbClr val="374151"/>
                  </a:solidFill>
                  <a:latin typeface="Söhne"/>
                </a:endParaRPr>
              </a:p>
              <a:p>
                <a:endParaRPr lang="fr-FR" sz="1400" dirty="0">
                  <a:solidFill>
                    <a:srgbClr val="374151"/>
                  </a:solidFill>
                  <a:latin typeface="Söhne"/>
                </a:endParaRPr>
              </a:p>
              <a:p>
                <a:endParaRPr lang="fr-FR" dirty="0"/>
              </a:p>
            </p:txBody>
          </p:sp>
          <p:pic>
            <p:nvPicPr>
              <p:cNvPr id="9" name="Image 8">
                <a:extLst>
                  <a:ext uri="{FF2B5EF4-FFF2-40B4-BE49-F238E27FC236}">
                    <a16:creationId xmlns:a16="http://schemas.microsoft.com/office/drawing/2014/main" id="{3FEB0256-6CA3-ECA5-E88C-028E2D5F4086}"/>
                  </a:ext>
                </a:extLst>
              </p:cNvPr>
              <p:cNvPicPr>
                <a:picLocks noChangeAspect="1"/>
              </p:cNvPicPr>
              <p:nvPr/>
            </p:nvPicPr>
            <p:blipFill>
              <a:blip r:embed="rId2"/>
              <a:stretch>
                <a:fillRect/>
              </a:stretch>
            </p:blipFill>
            <p:spPr>
              <a:xfrm>
                <a:off x="2034858" y="5008330"/>
                <a:ext cx="3612193" cy="739204"/>
              </a:xfrm>
              <a:prstGeom prst="rect">
                <a:avLst/>
              </a:prstGeom>
            </p:spPr>
            <p:style>
              <a:lnRef idx="1">
                <a:schemeClr val="accent2"/>
              </a:lnRef>
              <a:fillRef idx="2">
                <a:schemeClr val="accent2"/>
              </a:fillRef>
              <a:effectRef idx="1">
                <a:schemeClr val="accent2"/>
              </a:effectRef>
              <a:fontRef idx="minor">
                <a:schemeClr val="dk1"/>
              </a:fontRef>
            </p:style>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64DF7F20-9301-615A-2D54-7B1413B8A1AB}"/>
                      </a:ext>
                    </a:extLst>
                  </p:cNvPr>
                  <p:cNvSpPr txBox="1"/>
                  <p:nvPr/>
                </p:nvSpPr>
                <p:spPr>
                  <a:xfrm>
                    <a:off x="6803310" y="5076584"/>
                    <a:ext cx="4255830" cy="8070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900" b="0" i="0" dirty="0">
                        <a:solidFill>
                          <a:srgbClr val="212529"/>
                        </a:solidFill>
                        <a:effectLst/>
                        <a:latin typeface="Lato" panose="020F0502020204030203" pitchFamily="34" charset="0"/>
                      </a:rPr>
                      <a:t>Où</a:t>
                    </a:r>
                    <a:r>
                      <a:rPr lang="en-US" sz="900" dirty="0">
                        <a:solidFill>
                          <a:srgbClr val="212529"/>
                        </a:solidFill>
                      </a:rPr>
                      <a:t> </a:t>
                    </a:r>
                    <a14:m>
                      <m:oMath xmlns:m="http://schemas.openxmlformats.org/officeDocument/2006/math">
                        <m:sSub>
                          <m:sSubPr>
                            <m:ctrlPr>
                              <a:rPr lang="en-US" sz="900" i="1">
                                <a:solidFill>
                                  <a:srgbClr val="212529"/>
                                </a:solidFill>
                                <a:latin typeface="Cambria Math" panose="02040503050406030204" pitchFamily="18" charset="0"/>
                              </a:rPr>
                            </m:ctrlPr>
                          </m:sSubPr>
                          <m:e>
                            <m:r>
                              <a:rPr lang="en-US" sz="900" i="1">
                                <a:solidFill>
                                  <a:srgbClr val="212529"/>
                                </a:solidFill>
                                <a:latin typeface="Cambria Math" panose="02040503050406030204" pitchFamily="18" charset="0"/>
                              </a:rPr>
                              <m:t>𝑤</m:t>
                            </m:r>
                          </m:e>
                          <m:sub>
                            <m:r>
                              <a:rPr lang="fr-FR" sz="900" b="0" i="1" smtClean="0">
                                <a:solidFill>
                                  <a:srgbClr val="212529"/>
                                </a:solidFill>
                                <a:latin typeface="Cambria Math" panose="02040503050406030204" pitchFamily="18" charset="0"/>
                              </a:rPr>
                              <m:t>𝑖</m:t>
                            </m:r>
                          </m:sub>
                        </m:sSub>
                        <m:r>
                          <a:rPr lang="fr-FR" sz="900" b="0" i="1" smtClean="0">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 et</a:t>
                    </a:r>
                    <a14:m>
                      <m:oMath xmlns:m="http://schemas.openxmlformats.org/officeDocument/2006/math">
                        <m:sSub>
                          <m:sSubPr>
                            <m:ctrlPr>
                              <a:rPr lang="en-US" sz="900" i="1">
                                <a:solidFill>
                                  <a:srgbClr val="212529"/>
                                </a:solidFill>
                                <a:latin typeface="Cambria Math" panose="02040503050406030204" pitchFamily="18" charset="0"/>
                              </a:rPr>
                            </m:ctrlPr>
                          </m:sSubPr>
                          <m:e>
                            <m:r>
                              <a:rPr lang="fr-FR" sz="900" b="0" i="1" smtClean="0">
                                <a:solidFill>
                                  <a:srgbClr val="212529"/>
                                </a:solidFill>
                                <a:latin typeface="Cambria Math" panose="02040503050406030204" pitchFamily="18" charset="0"/>
                              </a:rPr>
                              <m:t> </m:t>
                            </m:r>
                            <m:r>
                              <a:rPr lang="fr-FR" sz="900" i="1" smtClean="0">
                                <a:solidFill>
                                  <a:srgbClr val="212529"/>
                                </a:solidFill>
                                <a:latin typeface="Cambria Math" panose="02040503050406030204" pitchFamily="18" charset="0"/>
                              </a:rPr>
                              <m:t>𝑏</m:t>
                            </m:r>
                          </m:e>
                          <m:sub>
                            <m:r>
                              <a:rPr lang="fr-FR" sz="900" i="1">
                                <a:solidFill>
                                  <a:srgbClr val="212529"/>
                                </a:solidFill>
                                <a:latin typeface="Cambria Math" panose="02040503050406030204" pitchFamily="18" charset="0"/>
                              </a:rPr>
                              <m:t>𝑖</m:t>
                            </m:r>
                          </m:sub>
                        </m:sSub>
                        <m:r>
                          <a:rPr lang="en-US" sz="900" i="1">
                            <a:solidFill>
                              <a:srgbClr val="212529"/>
                            </a:solidFill>
                            <a:latin typeface="Cambria Math" panose="02040503050406030204" pitchFamily="18" charset="0"/>
                          </a:rPr>
                          <m:t> </m:t>
                        </m:r>
                      </m:oMath>
                    </a14:m>
                    <a:r>
                      <a:rPr lang="en-US" sz="900" dirty="0">
                        <a:solidFill>
                          <a:srgbClr val="212529"/>
                        </a:solidFill>
                        <a:latin typeface="Lato" panose="020F0502020204030203" pitchFamily="34" charset="0"/>
                      </a:rPr>
                      <a:t> </a:t>
                    </a:r>
                    <a:r>
                      <a:rPr lang="fr-FR" sz="900" b="0" i="0" dirty="0">
                        <a:solidFill>
                          <a:srgbClr val="212529"/>
                        </a:solidFill>
                        <a:effectLst/>
                        <a:latin typeface="Lato" panose="020F0502020204030203" pitchFamily="34" charset="0"/>
                      </a:rPr>
                      <a:t>sont respectivement le vecteur du mot et le biais du mot i,</a:t>
                    </a:r>
                  </a:p>
                  <a:p>
                    <a:r>
                      <a:rPr lang="fr-FR" sz="900" dirty="0">
                        <a:effectLst/>
                      </a:rPr>
                      <a:t> </a:t>
                    </a:r>
                    <a14:m>
                      <m:oMath xmlns:m="http://schemas.openxmlformats.org/officeDocument/2006/math">
                        <m:sSub>
                          <m:sSubPr>
                            <m:ctrlPr>
                              <a:rPr lang="fr-FR" sz="900" b="0" i="1" smtClean="0">
                                <a:effectLst/>
                                <a:latin typeface="Cambria Math" panose="02040503050406030204" pitchFamily="18" charset="0"/>
                              </a:rPr>
                            </m:ctrlPr>
                          </m:sSubPr>
                          <m:e>
                            <m:acc>
                              <m:accPr>
                                <m:chr m:val="̃"/>
                                <m:ctrlPr>
                                  <a:rPr lang="fr-FR" sz="900" i="1" smtClean="0">
                                    <a:effectLst/>
                                    <a:latin typeface="Cambria Math" panose="02040503050406030204" pitchFamily="18" charset="0"/>
                                  </a:rPr>
                                </m:ctrlPr>
                              </m:accPr>
                              <m:e>
                                <m:r>
                                  <a:rPr lang="fr-FR" sz="900" b="0" i="1" smtClean="0">
                                    <a:effectLst/>
                                    <a:latin typeface="Cambria Math" panose="02040503050406030204" pitchFamily="18" charset="0"/>
                                  </a:rPr>
                                  <m:t>𝑤</m:t>
                                </m:r>
                              </m:e>
                            </m:acc>
                          </m:e>
                          <m:sub>
                            <m:r>
                              <a:rPr lang="fr-FR" sz="900" b="0" i="1" smtClean="0">
                                <a:effectLst/>
                                <a:latin typeface="Cambria Math" panose="02040503050406030204" pitchFamily="18" charset="0"/>
                              </a:rPr>
                              <m:t>𝑗</m:t>
                            </m:r>
                          </m:sub>
                        </m:sSub>
                      </m:oMath>
                    </a14:m>
                    <a:r>
                      <a:rPr lang="fr-FR" sz="900" dirty="0">
                        <a:effectLst/>
                      </a:rPr>
                      <a:t> </a:t>
                    </a:r>
                    <a:r>
                      <a:rPr lang="fr-FR" sz="900" b="0" i="0" dirty="0">
                        <a:solidFill>
                          <a:srgbClr val="212529"/>
                        </a:solidFill>
                        <a:effectLst/>
                        <a:latin typeface="Lato" panose="020F0502020204030203" pitchFamily="34" charset="0"/>
                      </a:rPr>
                      <a:t>et</a:t>
                    </a:r>
                    <a:r>
                      <a:rPr lang="en-US" sz="900" dirty="0">
                        <a:solidFill>
                          <a:srgbClr val="212529"/>
                        </a:solidFill>
                      </a:rPr>
                      <a:t> </a:t>
                    </a:r>
                    <a14:m>
                      <m:oMath xmlns:m="http://schemas.openxmlformats.org/officeDocument/2006/math">
                        <m:sSub>
                          <m:sSubPr>
                            <m:ctrlPr>
                              <a:rPr lang="en-US" sz="900" i="1">
                                <a:solidFill>
                                  <a:srgbClr val="212529"/>
                                </a:solidFill>
                                <a:latin typeface="Cambria Math" panose="02040503050406030204" pitchFamily="18" charset="0"/>
                              </a:rPr>
                            </m:ctrlPr>
                          </m:sSubPr>
                          <m:e>
                            <m:r>
                              <a:rPr lang="fr-FR" sz="900" i="1">
                                <a:solidFill>
                                  <a:srgbClr val="212529"/>
                                </a:solidFill>
                                <a:latin typeface="Cambria Math" panose="02040503050406030204" pitchFamily="18" charset="0"/>
                              </a:rPr>
                              <m:t> </m:t>
                            </m:r>
                            <m:r>
                              <a:rPr lang="fr-FR" sz="900" i="1" smtClean="0">
                                <a:solidFill>
                                  <a:srgbClr val="212529"/>
                                </a:solidFill>
                                <a:latin typeface="Cambria Math" panose="02040503050406030204" pitchFamily="18" charset="0"/>
                              </a:rPr>
                              <m:t>𝑏</m:t>
                            </m:r>
                          </m:e>
                          <m:sub>
                            <m:r>
                              <a:rPr lang="fr-FR" sz="900" b="0" i="1" smtClean="0">
                                <a:solidFill>
                                  <a:srgbClr val="212529"/>
                                </a:solidFill>
                                <a:latin typeface="Cambria Math" panose="02040503050406030204" pitchFamily="18" charset="0"/>
                              </a:rPr>
                              <m:t>𝑗</m:t>
                            </m:r>
                          </m:sub>
                        </m:sSub>
                        <m:r>
                          <a:rPr lang="fr-FR" sz="900" i="1">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sont respectivement le </a:t>
                    </a:r>
                    <a:r>
                      <a:rPr lang="fr-FR" sz="900" b="1" i="0" dirty="0">
                        <a:solidFill>
                          <a:srgbClr val="00B0F0"/>
                        </a:solidFill>
                        <a:effectLst/>
                        <a:latin typeface="Lato" panose="020F0502020204030203" pitchFamily="34" charset="0"/>
                      </a:rPr>
                      <a:t>vecteur du mot de contexte et le biais </a:t>
                    </a:r>
                    <a:r>
                      <a:rPr lang="fr-FR" sz="900" b="0" i="0" dirty="0">
                        <a:solidFill>
                          <a:srgbClr val="212529"/>
                        </a:solidFill>
                        <a:effectLst/>
                        <a:latin typeface="Lato" panose="020F0502020204030203" pitchFamily="34" charset="0"/>
                      </a:rPr>
                      <a:t>du mot</a:t>
                    </a:r>
                    <a14:m>
                      <m:oMath xmlns:m="http://schemas.openxmlformats.org/officeDocument/2006/math">
                        <m:r>
                          <a:rPr lang="fr-FR" sz="900" b="0" i="0" smtClean="0">
                            <a:solidFill>
                              <a:srgbClr val="212529"/>
                            </a:solidFill>
                            <a:latin typeface="Cambria Math" panose="02040503050406030204" pitchFamily="18" charset="0"/>
                          </a:rPr>
                          <m:t> </m:t>
                        </m:r>
                        <m:r>
                          <a:rPr lang="fr-FR" sz="900" b="0" i="1" smtClean="0">
                            <a:solidFill>
                              <a:srgbClr val="212529"/>
                            </a:solidFill>
                            <a:latin typeface="Cambria Math" panose="02040503050406030204" pitchFamily="18" charset="0"/>
                          </a:rPr>
                          <m:t>𝑗</m:t>
                        </m:r>
                      </m:oMath>
                    </a14:m>
                    <a:r>
                      <a:rPr lang="fr-FR" sz="900" b="0" i="0" dirty="0">
                        <a:solidFill>
                          <a:srgbClr val="212529"/>
                        </a:solidFill>
                        <a:effectLst/>
                        <a:latin typeface="Lato" panose="020F0502020204030203" pitchFamily="34" charset="0"/>
                      </a:rPr>
                      <a:t>, </a:t>
                    </a:r>
                    <a14:m>
                      <m:oMath xmlns:m="http://schemas.openxmlformats.org/officeDocument/2006/math">
                        <m:sSub>
                          <m:sSubPr>
                            <m:ctrlPr>
                              <a:rPr lang="fr-FR" sz="900" b="0" i="1" smtClean="0">
                                <a:solidFill>
                                  <a:srgbClr val="212529"/>
                                </a:solidFill>
                                <a:effectLst/>
                                <a:latin typeface="Cambria Math" panose="02040503050406030204" pitchFamily="18" charset="0"/>
                              </a:rPr>
                            </m:ctrlPr>
                          </m:sSubPr>
                          <m:e>
                            <m:r>
                              <a:rPr lang="fr-FR" sz="900" b="0" i="1" smtClean="0">
                                <a:solidFill>
                                  <a:srgbClr val="212529"/>
                                </a:solidFill>
                                <a:effectLst/>
                                <a:latin typeface="Cambria Math" panose="02040503050406030204" pitchFamily="18" charset="0"/>
                              </a:rPr>
                              <m:t>𝑋</m:t>
                            </m:r>
                          </m:e>
                          <m:sub>
                            <m:r>
                              <a:rPr lang="fr-FR" sz="900" b="0" i="1" smtClean="0">
                                <a:solidFill>
                                  <a:srgbClr val="212529"/>
                                </a:solidFill>
                                <a:effectLst/>
                                <a:latin typeface="Cambria Math" panose="02040503050406030204" pitchFamily="18" charset="0"/>
                              </a:rPr>
                              <m:t>𝑖𝑗</m:t>
                            </m:r>
                          </m:sub>
                        </m:sSub>
                      </m:oMath>
                    </a14:m>
                    <a:r>
                      <a:rPr lang="fr-FR" sz="900" b="0" i="0" dirty="0">
                        <a:solidFill>
                          <a:srgbClr val="212529"/>
                        </a:solidFill>
                        <a:effectLst/>
                        <a:latin typeface="Lato" panose="020F0502020204030203" pitchFamily="34" charset="0"/>
                      </a:rPr>
                      <a:t> est le nombre de fois que le mot </a:t>
                    </a:r>
                    <a:r>
                      <a:rPr lang="fr-FR" sz="900" dirty="0"/>
                      <a:t>i</a:t>
                    </a:r>
                    <a:r>
                      <a:rPr lang="fr-FR" sz="900" dirty="0">
                        <a:effectLst/>
                      </a:rPr>
                      <a:t> </a:t>
                    </a:r>
                    <a:r>
                      <a:rPr lang="fr-FR" sz="900" b="0" i="0" dirty="0">
                        <a:solidFill>
                          <a:srgbClr val="212529"/>
                        </a:solidFill>
                        <a:effectLst/>
                        <a:latin typeface="Lato" panose="020F0502020204030203" pitchFamily="34" charset="0"/>
                      </a:rPr>
                      <a:t>se produit dans le contexte du mot</a:t>
                    </a:r>
                    <a:r>
                      <a:rPr lang="fr-FR" sz="900" dirty="0">
                        <a:effectLst/>
                      </a:rPr>
                      <a:t> j</a:t>
                    </a:r>
                    <a:r>
                      <a:rPr lang="fr-FR" sz="900" b="0" i="0" dirty="0">
                        <a:solidFill>
                          <a:srgbClr val="212529"/>
                        </a:solidFill>
                        <a:effectLst/>
                        <a:latin typeface="Lato" panose="020F0502020204030203" pitchFamily="34" charset="0"/>
                      </a:rPr>
                      <a:t>, et </a:t>
                    </a:r>
                    <a:r>
                      <a:rPr lang="fr-FR" sz="900" dirty="0">
                        <a:solidFill>
                          <a:srgbClr val="212529"/>
                        </a:solidFill>
                      </a:rPr>
                      <a:t> </a:t>
                    </a:r>
                    <a14:m>
                      <m:oMath xmlns:m="http://schemas.openxmlformats.org/officeDocument/2006/math">
                        <m:r>
                          <a:rPr lang="fr-FR" sz="900" i="1">
                            <a:solidFill>
                              <a:srgbClr val="212529"/>
                            </a:solidFill>
                            <a:latin typeface="Cambria Math" panose="02040503050406030204" pitchFamily="18" charset="0"/>
                          </a:rPr>
                          <m:t>𝑓</m:t>
                        </m:r>
                        <m:r>
                          <a:rPr lang="fr-FR" sz="900" i="1">
                            <a:solidFill>
                              <a:srgbClr val="212529"/>
                            </a:solidFill>
                            <a:latin typeface="Cambria Math" panose="02040503050406030204" pitchFamily="18" charset="0"/>
                          </a:rPr>
                          <m:t> </m:t>
                        </m:r>
                      </m:oMath>
                    </a14:m>
                    <a:r>
                      <a:rPr lang="fr-FR" sz="900" b="0" i="0" dirty="0">
                        <a:solidFill>
                          <a:srgbClr val="212529"/>
                        </a:solidFill>
                        <a:effectLst/>
                        <a:latin typeface="Lato" panose="020F0502020204030203" pitchFamily="34" charset="0"/>
                      </a:rPr>
                      <a:t> est une fonction de pondération qui attribue des poids inférieurs aux cooccurrences rares et fréquentes.</a:t>
                    </a:r>
                    <a:endParaRPr lang="fr-FR" sz="900" dirty="0"/>
                  </a:p>
                </p:txBody>
              </p:sp>
            </mc:Choice>
            <mc:Fallback xmlns="">
              <p:sp>
                <p:nvSpPr>
                  <p:cNvPr id="14" name="ZoneTexte 13">
                    <a:extLst>
                      <a:ext uri="{FF2B5EF4-FFF2-40B4-BE49-F238E27FC236}">
                        <a16:creationId xmlns:a16="http://schemas.microsoft.com/office/drawing/2014/main" id="{64DF7F20-9301-615A-2D54-7B1413B8A1AB}"/>
                      </a:ext>
                    </a:extLst>
                  </p:cNvPr>
                  <p:cNvSpPr txBox="1">
                    <a:spLocks noRot="1" noChangeAspect="1" noMove="1" noResize="1" noEditPoints="1" noAdjustHandles="1" noChangeArrowheads="1" noChangeShapeType="1" noTextEdit="1"/>
                  </p:cNvSpPr>
                  <p:nvPr/>
                </p:nvSpPr>
                <p:spPr>
                  <a:xfrm>
                    <a:off x="6803310" y="5076584"/>
                    <a:ext cx="4255830" cy="807016"/>
                  </a:xfrm>
                  <a:prstGeom prst="rect">
                    <a:avLst/>
                  </a:prstGeom>
                  <a:blipFill>
                    <a:blip r:embed="rId3"/>
                    <a:stretch>
                      <a:fillRect/>
                    </a:stretch>
                  </a:blipFill>
                </p:spPr>
                <p:txBody>
                  <a:bodyPr/>
                  <a:lstStyle/>
                  <a:p>
                    <a:r>
                      <a:rPr lang="fr-FR">
                        <a:noFill/>
                      </a:rPr>
                      <a:t> </a:t>
                    </a:r>
                  </a:p>
                </p:txBody>
              </p:sp>
            </mc:Fallback>
          </mc:AlternateContent>
        </p:grpSp>
        <p:sp>
          <p:nvSpPr>
            <p:cNvPr id="16" name="ZoneTexte 15">
              <a:extLst>
                <a:ext uri="{FF2B5EF4-FFF2-40B4-BE49-F238E27FC236}">
                  <a16:creationId xmlns:a16="http://schemas.microsoft.com/office/drawing/2014/main" id="{3E409A54-52D1-D0A2-01C2-B19EC06424AE}"/>
                </a:ext>
              </a:extLst>
            </p:cNvPr>
            <p:cNvSpPr txBox="1"/>
            <p:nvPr/>
          </p:nvSpPr>
          <p:spPr>
            <a:xfrm>
              <a:off x="6132946" y="6209332"/>
              <a:ext cx="5855855" cy="200055"/>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700" b="1" i="1" dirty="0"/>
                <a:t>https://towardsdatascience.com/light-on-math-ml-intuitive-guide-to-understanding-glove-embeddings-b13b4f19c010</a:t>
              </a:r>
            </a:p>
          </p:txBody>
        </p:sp>
      </p:grpSp>
      <p:pic>
        <p:nvPicPr>
          <p:cNvPr id="18" name="Image 17">
            <a:extLst>
              <a:ext uri="{FF2B5EF4-FFF2-40B4-BE49-F238E27FC236}">
                <a16:creationId xmlns:a16="http://schemas.microsoft.com/office/drawing/2014/main" id="{2344117F-8055-04E6-3315-CF485DDBFF77}"/>
              </a:ext>
            </a:extLst>
          </p:cNvPr>
          <p:cNvPicPr>
            <a:picLocks noChangeAspect="1"/>
          </p:cNvPicPr>
          <p:nvPr/>
        </p:nvPicPr>
        <p:blipFill>
          <a:blip r:embed="rId4"/>
          <a:stretch>
            <a:fillRect/>
          </a:stretch>
        </p:blipFill>
        <p:spPr>
          <a:xfrm>
            <a:off x="2961535" y="5667611"/>
            <a:ext cx="1790345" cy="517398"/>
          </a:xfrm>
          <a:prstGeom prst="rect">
            <a:avLst/>
          </a:prstGeom>
        </p:spPr>
      </p:pic>
      <p:sp>
        <p:nvSpPr>
          <p:cNvPr id="20" name="Flèche : droite 19">
            <a:extLst>
              <a:ext uri="{FF2B5EF4-FFF2-40B4-BE49-F238E27FC236}">
                <a16:creationId xmlns:a16="http://schemas.microsoft.com/office/drawing/2014/main" id="{4C7E6F6F-09D7-F26B-145B-D28610B1B71C}"/>
              </a:ext>
            </a:extLst>
          </p:cNvPr>
          <p:cNvSpPr/>
          <p:nvPr/>
        </p:nvSpPr>
        <p:spPr>
          <a:xfrm rot="14773107" flipV="1">
            <a:off x="3032494" y="5702829"/>
            <a:ext cx="25533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796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2DCB18-6456-30AF-0A29-94D67DFD8665}"/>
              </a:ext>
            </a:extLst>
          </p:cNvPr>
          <p:cNvSpPr>
            <a:spLocks noGrp="1"/>
          </p:cNvSpPr>
          <p:nvPr>
            <p:ph type="title"/>
          </p:nvPr>
        </p:nvSpPr>
        <p:spPr/>
        <p:txBody>
          <a:bodyPr>
            <a:normAutofit fontScale="90000"/>
          </a:bodyPr>
          <a:lstStyle/>
          <a:p>
            <a:r>
              <a:rPr lang="fr-FR" dirty="0"/>
              <a:t>Sommaire</a:t>
            </a:r>
          </a:p>
        </p:txBody>
      </p:sp>
      <p:sp>
        <p:nvSpPr>
          <p:cNvPr id="3" name="Espace réservé du contenu 2">
            <a:extLst>
              <a:ext uri="{FF2B5EF4-FFF2-40B4-BE49-F238E27FC236}">
                <a16:creationId xmlns:a16="http://schemas.microsoft.com/office/drawing/2014/main" id="{81E0C5C6-560C-C461-522A-76E45C0F779A}"/>
              </a:ext>
            </a:extLst>
          </p:cNvPr>
          <p:cNvSpPr>
            <a:spLocks noGrp="1"/>
          </p:cNvSpPr>
          <p:nvPr>
            <p:ph idx="1"/>
          </p:nvPr>
        </p:nvSpPr>
        <p:spPr/>
        <p:txBody>
          <a:bodyPr/>
          <a:lstStyle/>
          <a:p>
            <a:r>
              <a:rPr lang="fr-FR" b="1" dirty="0"/>
              <a:t>Itération 1:</a:t>
            </a:r>
          </a:p>
          <a:p>
            <a:pPr marL="342900" indent="-342900">
              <a:buFont typeface="Arial" panose="020B0604020202020204" pitchFamily="34" charset="0"/>
              <a:buChar char="•"/>
            </a:pPr>
            <a:r>
              <a:rPr lang="fr-FR" dirty="0"/>
              <a:t>Classification </a:t>
            </a:r>
            <a:r>
              <a:rPr lang="fr-FR" b="1" dirty="0">
                <a:solidFill>
                  <a:srgbClr val="FFC000"/>
                </a:solidFill>
              </a:rPr>
              <a:t>non supervisée</a:t>
            </a:r>
          </a:p>
          <a:p>
            <a:endParaRPr lang="fr-FR" sz="1600" dirty="0"/>
          </a:p>
          <a:p>
            <a:r>
              <a:rPr lang="fr-FR" b="1" dirty="0"/>
              <a:t>Itération 2:</a:t>
            </a:r>
          </a:p>
          <a:p>
            <a:pPr marL="342900" indent="-342900">
              <a:buFont typeface="Arial" panose="020B0604020202020204" pitchFamily="34" charset="0"/>
              <a:buChar char="•"/>
            </a:pPr>
            <a:r>
              <a:rPr lang="fr-FR" dirty="0"/>
              <a:t>Classification </a:t>
            </a:r>
            <a:r>
              <a:rPr lang="fr-FR" b="1" dirty="0">
                <a:solidFill>
                  <a:srgbClr val="FF0000"/>
                </a:solidFill>
              </a:rPr>
              <a:t>supervisée</a:t>
            </a:r>
          </a:p>
        </p:txBody>
      </p:sp>
      <p:pic>
        <p:nvPicPr>
          <p:cNvPr id="11" name="Espace réservé pour une image  10">
            <a:extLst>
              <a:ext uri="{FF2B5EF4-FFF2-40B4-BE49-F238E27FC236}">
                <a16:creationId xmlns:a16="http://schemas.microsoft.com/office/drawing/2014/main" id="{CC4F8F37-6119-23A2-4EC9-84B1A38D3A8B}"/>
              </a:ext>
            </a:extLst>
          </p:cNvPr>
          <p:cNvPicPr>
            <a:picLocks noGrp="1" noChangeAspect="1"/>
          </p:cNvPicPr>
          <p:nvPr>
            <p:ph type="pic" sz="quarter" idx="13"/>
          </p:nvPr>
        </p:nvPicPr>
        <p:blipFill>
          <a:blip r:embed="rId3"/>
          <a:srcRect l="25108" r="25108"/>
          <a:stretch>
            <a:fillRect/>
          </a:stretch>
        </p:blipFill>
        <p:spPr/>
      </p:pic>
      <p:sp>
        <p:nvSpPr>
          <p:cNvPr id="5" name="Espace réservé du pied de page 4">
            <a:extLst>
              <a:ext uri="{FF2B5EF4-FFF2-40B4-BE49-F238E27FC236}">
                <a16:creationId xmlns:a16="http://schemas.microsoft.com/office/drawing/2014/main" id="{C5A837BA-E15C-7061-6593-CBF855BB264A}"/>
              </a:ext>
            </a:extLst>
          </p:cNvPr>
          <p:cNvSpPr>
            <a:spLocks noGrp="1"/>
          </p:cNvSpPr>
          <p:nvPr>
            <p:ph type="ftr" sz="quarter" idx="11"/>
          </p:nvPr>
        </p:nvSpPr>
        <p:spPr/>
        <p:txBody>
          <a:bodyPr/>
          <a:lstStyle/>
          <a:p>
            <a:pPr rtl="0"/>
            <a:r>
              <a:rPr lang="fr-FR"/>
              <a:t>Etude de faisabilité d'un moteur de classification</a:t>
            </a:r>
          </a:p>
        </p:txBody>
      </p:sp>
      <p:sp>
        <p:nvSpPr>
          <p:cNvPr id="6" name="Espace réservé de la date 5">
            <a:extLst>
              <a:ext uri="{FF2B5EF4-FFF2-40B4-BE49-F238E27FC236}">
                <a16:creationId xmlns:a16="http://schemas.microsoft.com/office/drawing/2014/main" id="{B157036D-977A-1944-CECC-C9D9334F76B3}"/>
              </a:ext>
            </a:extLst>
          </p:cNvPr>
          <p:cNvSpPr>
            <a:spLocks noGrp="1"/>
          </p:cNvSpPr>
          <p:nvPr>
            <p:ph type="dt" sz="half" idx="10"/>
          </p:nvPr>
        </p:nvSpPr>
        <p:spPr/>
        <p:txBody>
          <a:bodyPr/>
          <a:lstStyle/>
          <a:p>
            <a:pPr rtl="0"/>
            <a:r>
              <a:rPr lang="fr-FR"/>
              <a:t>05/05/2023</a:t>
            </a:r>
            <a:endParaRPr lang="fr-FR" dirty="0"/>
          </a:p>
        </p:txBody>
      </p:sp>
      <p:sp>
        <p:nvSpPr>
          <p:cNvPr id="7" name="Espace réservé du numéro de diapositive 6">
            <a:extLst>
              <a:ext uri="{FF2B5EF4-FFF2-40B4-BE49-F238E27FC236}">
                <a16:creationId xmlns:a16="http://schemas.microsoft.com/office/drawing/2014/main" id="{91EFD59D-F992-9BE7-8168-BCF4A5E8E169}"/>
              </a:ext>
            </a:extLst>
          </p:cNvPr>
          <p:cNvSpPr>
            <a:spLocks noGrp="1"/>
          </p:cNvSpPr>
          <p:nvPr>
            <p:ph type="sldNum" sz="quarter" idx="12"/>
          </p:nvPr>
        </p:nvSpPr>
        <p:spPr/>
        <p:txBody>
          <a:bodyPr/>
          <a:lstStyle/>
          <a:p>
            <a:pPr rtl="0"/>
            <a:fld id="{FAEF9944-A4F6-4C59-AEBD-678D6480B8EA}" type="slidenum">
              <a:rPr lang="fr-FR" smtClean="0"/>
              <a:t>3</a:t>
            </a:fld>
            <a:endParaRPr lang="fr-FR" dirty="0"/>
          </a:p>
        </p:txBody>
      </p:sp>
    </p:spTree>
    <p:extLst>
      <p:ext uri="{BB962C8B-B14F-4D97-AF65-F5344CB8AC3E}">
        <p14:creationId xmlns:p14="http://schemas.microsoft.com/office/powerpoint/2010/main" val="1627940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a:t>
            </a:r>
            <a:r>
              <a:rPr lang="fr-FR" dirty="0" err="1"/>
              <a:t>FastText</a:t>
            </a:r>
            <a:r>
              <a:rPr lang="fr-FR" dirty="0"/>
              <a:t> </a:t>
            </a:r>
          </a:p>
        </p:txBody>
      </p:sp>
      <p:grpSp>
        <p:nvGrpSpPr>
          <p:cNvPr id="14" name="Groupe 13">
            <a:extLst>
              <a:ext uri="{FF2B5EF4-FFF2-40B4-BE49-F238E27FC236}">
                <a16:creationId xmlns:a16="http://schemas.microsoft.com/office/drawing/2014/main" id="{AB3AECDC-9C63-0025-BCB6-70C6738F631F}"/>
              </a:ext>
            </a:extLst>
          </p:cNvPr>
          <p:cNvGrpSpPr/>
          <p:nvPr/>
        </p:nvGrpSpPr>
        <p:grpSpPr>
          <a:xfrm>
            <a:off x="1376218" y="2360616"/>
            <a:ext cx="10621818" cy="3970318"/>
            <a:chOff x="1764145" y="2489953"/>
            <a:chExt cx="9784935" cy="4703079"/>
          </a:xfrm>
        </p:grpSpPr>
        <p:sp>
          <p:nvSpPr>
            <p:cNvPr id="9" name="ZoneTexte 8">
              <a:extLst>
                <a:ext uri="{FF2B5EF4-FFF2-40B4-BE49-F238E27FC236}">
                  <a16:creationId xmlns:a16="http://schemas.microsoft.com/office/drawing/2014/main" id="{515C96E4-7F1D-A70A-C992-5AB6BD091CCB}"/>
                </a:ext>
              </a:extLst>
            </p:cNvPr>
            <p:cNvSpPr txBox="1"/>
            <p:nvPr/>
          </p:nvSpPr>
          <p:spPr>
            <a:xfrm>
              <a:off x="1764145" y="2489953"/>
              <a:ext cx="9784935" cy="47030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fr-FR" sz="1600" dirty="0"/>
            </a:p>
            <a:p>
              <a:r>
                <a:rPr lang="fr-FR" sz="1600" dirty="0" err="1"/>
                <a:t>FastText</a:t>
              </a:r>
              <a:r>
                <a:rPr lang="fr-FR" sz="1600" dirty="0"/>
                <a:t> est une extension de Word2Vec proposée par Facebook en 2016. </a:t>
              </a:r>
            </a:p>
            <a:p>
              <a:r>
                <a:rPr lang="fr-FR" sz="1600" dirty="0"/>
                <a:t>Au lieu d'introduire des mots individuels dans le réseau neuronal, </a:t>
              </a:r>
              <a:r>
                <a:rPr lang="fr-FR" sz="1600" dirty="0" err="1"/>
                <a:t>FastText</a:t>
              </a:r>
              <a:r>
                <a:rPr lang="fr-FR" sz="1600" dirty="0"/>
                <a:t> décompose les mots en plusieurs n-grammes (sous-mots). </a:t>
              </a:r>
            </a:p>
            <a:p>
              <a:endParaRPr lang="fr-FR" sz="1000" dirty="0"/>
            </a:p>
            <a:p>
              <a:r>
                <a:rPr lang="fr-FR" sz="1600" i="1" dirty="0"/>
                <a:t>Par exemple, les trigrammes pour le mot </a:t>
              </a:r>
              <a:r>
                <a:rPr lang="fr-FR" sz="1600" b="1" i="1" dirty="0" err="1">
                  <a:solidFill>
                    <a:srgbClr val="00B0F0"/>
                  </a:solidFill>
                </a:rPr>
                <a:t>apple</a:t>
              </a:r>
              <a:r>
                <a:rPr lang="fr-FR" sz="1600" i="1" dirty="0"/>
                <a:t> sont </a:t>
              </a:r>
              <a:r>
                <a:rPr lang="fr-FR" sz="1600" b="1" i="1" dirty="0">
                  <a:solidFill>
                    <a:schemeClr val="accent3">
                      <a:lumMod val="75000"/>
                    </a:schemeClr>
                  </a:solidFill>
                </a:rPr>
                <a:t>app</a:t>
              </a:r>
              <a:r>
                <a:rPr lang="fr-FR" sz="1600" i="1" dirty="0"/>
                <a:t>, </a:t>
              </a:r>
              <a:r>
                <a:rPr lang="fr-FR" sz="1600" b="1" i="1" dirty="0" err="1">
                  <a:solidFill>
                    <a:schemeClr val="accent5">
                      <a:lumMod val="75000"/>
                    </a:schemeClr>
                  </a:solidFill>
                </a:rPr>
                <a:t>ppl</a:t>
              </a:r>
              <a:r>
                <a:rPr lang="fr-FR" sz="1600" i="1" dirty="0"/>
                <a:t> et </a:t>
              </a:r>
              <a:r>
                <a:rPr lang="fr-FR" sz="1600" b="1" i="1" dirty="0" err="1">
                  <a:solidFill>
                    <a:schemeClr val="accent1">
                      <a:lumMod val="75000"/>
                    </a:schemeClr>
                  </a:solidFill>
                </a:rPr>
                <a:t>ple</a:t>
              </a:r>
              <a:r>
                <a:rPr lang="fr-FR" sz="1600" i="1" dirty="0"/>
                <a:t> (en ignorant le début et la fin des limites des mots). </a:t>
              </a:r>
              <a:endParaRPr lang="fr-FR" sz="600" i="1" dirty="0"/>
            </a:p>
            <a:p>
              <a:r>
                <a:rPr lang="fr-FR" sz="1600" i="1" dirty="0"/>
                <a:t>Le vecteur d'intégration du mot « </a:t>
              </a:r>
              <a:r>
                <a:rPr lang="fr-FR" sz="1600" b="1" i="1" dirty="0" err="1">
                  <a:solidFill>
                    <a:srgbClr val="00B0F0"/>
                  </a:solidFill>
                </a:rPr>
                <a:t>apple</a:t>
              </a:r>
              <a:r>
                <a:rPr lang="fr-FR" sz="1600" i="1" dirty="0"/>
                <a:t> » sera </a:t>
              </a:r>
              <a:r>
                <a:rPr lang="fr-FR" sz="1600" b="1" i="1" dirty="0">
                  <a:solidFill>
                    <a:srgbClr val="FF0000"/>
                  </a:solidFill>
                </a:rPr>
                <a:t>la somme de tous ces n-grammes.</a:t>
              </a:r>
            </a:p>
            <a:p>
              <a:r>
                <a:rPr lang="fr-FR" sz="800" dirty="0"/>
                <a:t> </a:t>
              </a:r>
            </a:p>
            <a:p>
              <a:r>
                <a:rPr lang="fr-FR" sz="1600" dirty="0"/>
                <a:t>Après l'entraînement du réseau neuronal, nous disposerons de </a:t>
              </a:r>
            </a:p>
            <a:p>
              <a:r>
                <a:rPr lang="fr-FR" sz="1600" dirty="0"/>
                <a:t>vecteurs d'intégration de mots pour tous les n-grammes de </a:t>
              </a:r>
            </a:p>
            <a:p>
              <a:r>
                <a:rPr lang="fr-FR" sz="1600" dirty="0"/>
                <a:t>l'ensemble de données d'entraînement. </a:t>
              </a:r>
            </a:p>
            <a:p>
              <a:endParaRPr lang="fr-FR" sz="1000" dirty="0"/>
            </a:p>
            <a:p>
              <a:r>
                <a:rPr lang="fr-FR" sz="1600" dirty="0"/>
                <a:t>Les mots rares peuvent désormais être correctement </a:t>
              </a:r>
            </a:p>
            <a:p>
              <a:r>
                <a:rPr lang="fr-FR" sz="1600" dirty="0"/>
                <a:t>représentés, car il est très probable que certains de leurs </a:t>
              </a:r>
            </a:p>
            <a:p>
              <a:r>
                <a:rPr lang="fr-FR" sz="1600" dirty="0"/>
                <a:t>n-grammes apparaissent également dans d'autres mots.</a:t>
              </a:r>
            </a:p>
            <a:p>
              <a:endParaRPr lang="fr-FR" sz="1600" dirty="0"/>
            </a:p>
          </p:txBody>
        </p:sp>
        <p:pic>
          <p:nvPicPr>
            <p:cNvPr id="13" name="Image 12">
              <a:extLst>
                <a:ext uri="{FF2B5EF4-FFF2-40B4-BE49-F238E27FC236}">
                  <a16:creationId xmlns:a16="http://schemas.microsoft.com/office/drawing/2014/main" id="{434C68C8-BA6A-7552-F80B-045A943E40AB}"/>
                </a:ext>
              </a:extLst>
            </p:cNvPr>
            <p:cNvPicPr>
              <a:picLocks noChangeAspect="1"/>
            </p:cNvPicPr>
            <p:nvPr/>
          </p:nvPicPr>
          <p:blipFill>
            <a:blip r:embed="rId2"/>
            <a:stretch>
              <a:fillRect/>
            </a:stretch>
          </p:blipFill>
          <p:spPr>
            <a:xfrm>
              <a:off x="7924655" y="4898661"/>
              <a:ext cx="3293542" cy="2099304"/>
            </a:xfrm>
            <a:prstGeom prst="rect">
              <a:avLst/>
            </a:prstGeom>
          </p:spPr>
          <p:style>
            <a:lnRef idx="1">
              <a:schemeClr val="accent1"/>
            </a:lnRef>
            <a:fillRef idx="2">
              <a:schemeClr val="accent1"/>
            </a:fillRef>
            <a:effectRef idx="1">
              <a:schemeClr val="accent1"/>
            </a:effectRef>
            <a:fontRef idx="minor">
              <a:schemeClr val="dk1"/>
            </a:fontRef>
          </p:style>
        </p:pic>
      </p:grpSp>
    </p:spTree>
    <p:extLst>
      <p:ext uri="{BB962C8B-B14F-4D97-AF65-F5344CB8AC3E}">
        <p14:creationId xmlns:p14="http://schemas.microsoft.com/office/powerpoint/2010/main" val="270857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6299A0-AFCD-2A84-4806-540F9AF0F426}"/>
              </a:ext>
            </a:extLst>
          </p:cNvPr>
          <p:cNvSpPr>
            <a:spLocks noGrp="1"/>
          </p:cNvSpPr>
          <p:nvPr>
            <p:ph type="title"/>
          </p:nvPr>
        </p:nvSpPr>
        <p:spPr/>
        <p:txBody>
          <a:bodyPr/>
          <a:lstStyle/>
          <a:p>
            <a:r>
              <a:rPr lang="fr-FR" dirty="0"/>
              <a:t>ANNEXE : BERT et dérivés </a:t>
            </a:r>
          </a:p>
        </p:txBody>
      </p:sp>
      <p:sp>
        <p:nvSpPr>
          <p:cNvPr id="7" name="ZoneTexte 6">
            <a:extLst>
              <a:ext uri="{FF2B5EF4-FFF2-40B4-BE49-F238E27FC236}">
                <a16:creationId xmlns:a16="http://schemas.microsoft.com/office/drawing/2014/main" id="{8A8C6441-562F-7324-D39B-162C0D4863ED}"/>
              </a:ext>
            </a:extLst>
          </p:cNvPr>
          <p:cNvSpPr txBox="1"/>
          <p:nvPr/>
        </p:nvSpPr>
        <p:spPr>
          <a:xfrm>
            <a:off x="1099128" y="2290076"/>
            <a:ext cx="11092872" cy="830997"/>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fr-FR" sz="1200" dirty="0">
                <a:latin typeface="Lora" pitchFamily="2" charset="0"/>
              </a:rPr>
              <a:t>BERT ou encore </a:t>
            </a:r>
            <a:r>
              <a:rPr lang="fr-FR" sz="1200" b="1" dirty="0" err="1">
                <a:solidFill>
                  <a:srgbClr val="00B0F0"/>
                </a:solidFill>
                <a:latin typeface="Lora" pitchFamily="2" charset="0"/>
              </a:rPr>
              <a:t>Bidirectional</a:t>
            </a:r>
            <a:r>
              <a:rPr lang="fr-FR" sz="1200" b="1" dirty="0">
                <a:solidFill>
                  <a:srgbClr val="00B0F0"/>
                </a:solidFill>
                <a:latin typeface="Lora" pitchFamily="2" charset="0"/>
              </a:rPr>
              <a:t> Encoder </a:t>
            </a:r>
            <a:r>
              <a:rPr lang="fr-FR" sz="1200" b="1" dirty="0" err="1">
                <a:solidFill>
                  <a:srgbClr val="00B0F0"/>
                </a:solidFill>
                <a:latin typeface="Lora" pitchFamily="2" charset="0"/>
              </a:rPr>
              <a:t>Representations</a:t>
            </a:r>
            <a:r>
              <a:rPr lang="fr-FR" sz="1200" b="1" dirty="0">
                <a:solidFill>
                  <a:srgbClr val="00B0F0"/>
                </a:solidFill>
                <a:latin typeface="Lora" pitchFamily="2" charset="0"/>
              </a:rPr>
              <a:t> </a:t>
            </a:r>
            <a:r>
              <a:rPr lang="fr-FR" sz="1200" b="1" dirty="0" err="1">
                <a:solidFill>
                  <a:srgbClr val="00B0F0"/>
                </a:solidFill>
                <a:latin typeface="Lora" pitchFamily="2" charset="0"/>
              </a:rPr>
              <a:t>from</a:t>
            </a:r>
            <a:r>
              <a:rPr lang="fr-FR" sz="1200" b="1" dirty="0">
                <a:solidFill>
                  <a:srgbClr val="00B0F0"/>
                </a:solidFill>
                <a:latin typeface="Lora" pitchFamily="2" charset="0"/>
              </a:rPr>
              <a:t> Transformers</a:t>
            </a:r>
            <a:r>
              <a:rPr lang="fr-FR" sz="1200" dirty="0">
                <a:latin typeface="Lora" pitchFamily="2" charset="0"/>
              </a:rPr>
              <a:t> est un modèle de représentation de textes. La représentation faite par BERT à la particularité d’être contextuelle. C’est-à-dire qu’</a:t>
            </a:r>
            <a:r>
              <a:rPr lang="fr-FR" sz="1200" b="1" dirty="0">
                <a:solidFill>
                  <a:schemeClr val="accent3">
                    <a:lumMod val="75000"/>
                  </a:schemeClr>
                </a:solidFill>
                <a:latin typeface="Lora" pitchFamily="2" charset="0"/>
              </a:rPr>
              <a:t>un mot n’est pas représenté de façon statique comme dans un </a:t>
            </a:r>
            <a:r>
              <a:rPr lang="fr-FR" sz="1200" b="1" dirty="0" err="1">
                <a:solidFill>
                  <a:schemeClr val="accent3">
                    <a:lumMod val="75000"/>
                  </a:schemeClr>
                </a:solidFill>
                <a:latin typeface="Lora" pitchFamily="2" charset="0"/>
              </a:rPr>
              <a:t>embedding</a:t>
            </a:r>
            <a:r>
              <a:rPr lang="fr-FR" sz="1200" b="1" dirty="0">
                <a:solidFill>
                  <a:schemeClr val="accent3">
                    <a:lumMod val="75000"/>
                  </a:schemeClr>
                </a:solidFill>
                <a:latin typeface="Lora" pitchFamily="2" charset="0"/>
              </a:rPr>
              <a:t> classique</a:t>
            </a:r>
            <a:r>
              <a:rPr lang="fr-FR" sz="1200" dirty="0">
                <a:latin typeface="Lora" pitchFamily="2" charset="0"/>
              </a:rPr>
              <a:t> mais en fonction du sens du mot dans le contexte du texte. </a:t>
            </a:r>
          </a:p>
          <a:p>
            <a:r>
              <a:rPr lang="fr-FR" sz="1200" i="1" dirty="0">
                <a:latin typeface="Lora" pitchFamily="2" charset="0"/>
              </a:rPr>
              <a:t>Par exemple, le mot « baguette » aura des représentations différentes dans « la baguette du magicien » et « la baguette du boulanger ».</a:t>
            </a:r>
          </a:p>
        </p:txBody>
      </p:sp>
      <p:sp>
        <p:nvSpPr>
          <p:cNvPr id="16" name="ZoneTexte 15">
            <a:extLst>
              <a:ext uri="{FF2B5EF4-FFF2-40B4-BE49-F238E27FC236}">
                <a16:creationId xmlns:a16="http://schemas.microsoft.com/office/drawing/2014/main" id="{765FF975-8044-F1CB-9695-3C136228282E}"/>
              </a:ext>
            </a:extLst>
          </p:cNvPr>
          <p:cNvSpPr txBox="1"/>
          <p:nvPr/>
        </p:nvSpPr>
        <p:spPr>
          <a:xfrm>
            <a:off x="6985969" y="6658838"/>
            <a:ext cx="5301674" cy="215444"/>
          </a:xfrm>
          <a:prstGeom prst="rect">
            <a:avLst/>
          </a:prstGeom>
          <a:noFill/>
        </p:spPr>
        <p:txBody>
          <a:bodyPr wrap="square" rtlCol="0">
            <a:spAutoFit/>
          </a:bodyPr>
          <a:lstStyle/>
          <a:p>
            <a:r>
              <a:rPr lang="fr-FR" sz="800" dirty="0"/>
              <a:t>https://lesdieuxducode.com/blog/2019/4/bert--le-transformer-model-qui-sentraine-et-qui-represente</a:t>
            </a:r>
          </a:p>
        </p:txBody>
      </p:sp>
      <p:sp>
        <p:nvSpPr>
          <p:cNvPr id="17" name="ZoneTexte 16">
            <a:extLst>
              <a:ext uri="{FF2B5EF4-FFF2-40B4-BE49-F238E27FC236}">
                <a16:creationId xmlns:a16="http://schemas.microsoft.com/office/drawing/2014/main" id="{18B677B1-8BB9-17CF-6250-A508E47E023C}"/>
              </a:ext>
            </a:extLst>
          </p:cNvPr>
          <p:cNvSpPr txBox="1"/>
          <p:nvPr/>
        </p:nvSpPr>
        <p:spPr>
          <a:xfrm>
            <a:off x="1099128" y="3162345"/>
            <a:ext cx="8331199" cy="133113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fr-FR" sz="1050" dirty="0">
                <a:latin typeface="Lora" pitchFamily="2" charset="0"/>
              </a:rPr>
              <a:t>BERT n’est rien d’autre qu’une superposition d’</a:t>
            </a:r>
            <a:r>
              <a:rPr lang="fr-FR" sz="1050" dirty="0" err="1">
                <a:latin typeface="Lora" pitchFamily="2" charset="0"/>
              </a:rPr>
              <a:t>encoders</a:t>
            </a:r>
            <a:r>
              <a:rPr lang="fr-FR" sz="1050" dirty="0">
                <a:latin typeface="Lora" pitchFamily="2" charset="0"/>
              </a:rPr>
              <a:t> (12 </a:t>
            </a:r>
            <a:r>
              <a:rPr lang="fr-FR" sz="1050" dirty="0" err="1">
                <a:latin typeface="Lora" pitchFamily="2" charset="0"/>
              </a:rPr>
              <a:t>encoders</a:t>
            </a:r>
            <a:r>
              <a:rPr lang="fr-FR" sz="1050" dirty="0">
                <a:latin typeface="Lora" pitchFamily="2" charset="0"/>
              </a:rPr>
              <a:t> pour la version Base).</a:t>
            </a:r>
          </a:p>
          <a:p>
            <a:endParaRPr lang="fr-FR" sz="600" dirty="0">
              <a:latin typeface="Lora" pitchFamily="2" charset="0"/>
            </a:endParaRPr>
          </a:p>
          <a:p>
            <a:r>
              <a:rPr lang="fr-FR" sz="1050" dirty="0">
                <a:latin typeface="Lora" pitchFamily="2" charset="0"/>
              </a:rPr>
              <a:t>Les encodeurs ont tous la même structure </a:t>
            </a:r>
            <a:r>
              <a:rPr lang="fr-FR" sz="1050" dirty="0">
                <a:solidFill>
                  <a:srgbClr val="FF0000"/>
                </a:solidFill>
                <a:latin typeface="Lora" pitchFamily="2" charset="0"/>
              </a:rPr>
              <a:t>mais ne partagent pas les mêmes poids</a:t>
            </a:r>
            <a:r>
              <a:rPr lang="fr-FR" sz="1050" dirty="0">
                <a:latin typeface="Lora" pitchFamily="2" charset="0"/>
              </a:rPr>
              <a:t>.</a:t>
            </a:r>
          </a:p>
          <a:p>
            <a:r>
              <a:rPr lang="fr-FR" sz="1050" dirty="0">
                <a:latin typeface="Lora" pitchFamily="2" charset="0"/>
              </a:rPr>
              <a:t>Le modèle a 512 entrées qui correspondent chacune à un </a:t>
            </a:r>
            <a:r>
              <a:rPr lang="fr-FR" sz="1050" dirty="0" err="1">
                <a:latin typeface="Lora" pitchFamily="2" charset="0"/>
              </a:rPr>
              <a:t>token</a:t>
            </a:r>
            <a:r>
              <a:rPr lang="fr-FR" sz="1050" dirty="0">
                <a:latin typeface="Lora" pitchFamily="2" charset="0"/>
              </a:rPr>
              <a:t>. La première entrée correspond à un </a:t>
            </a:r>
            <a:r>
              <a:rPr lang="fr-FR" sz="1050" dirty="0" err="1">
                <a:latin typeface="Lora" pitchFamily="2" charset="0"/>
              </a:rPr>
              <a:t>token</a:t>
            </a:r>
            <a:r>
              <a:rPr lang="fr-FR" sz="1050" dirty="0">
                <a:latin typeface="Lora" pitchFamily="2" charset="0"/>
              </a:rPr>
              <a:t> spécial le “[CLS]” pour “classification” et qui permet d’utiliser BERT pour une tâche de classification de texte.</a:t>
            </a:r>
          </a:p>
          <a:p>
            <a:endParaRPr lang="fr-FR" sz="600" dirty="0">
              <a:latin typeface="Lora" pitchFamily="2" charset="0"/>
            </a:endParaRPr>
          </a:p>
          <a:p>
            <a:r>
              <a:rPr lang="fr-FR" sz="1050" dirty="0">
                <a:latin typeface="Lora" pitchFamily="2" charset="0"/>
              </a:rPr>
              <a:t>Il a également 512 sorties de taille 768 chacune. Le premier vecteur correspond au vecteur de classification.</a:t>
            </a:r>
          </a:p>
          <a:p>
            <a:endParaRPr lang="fr-FR" sz="600" dirty="0">
              <a:latin typeface="Lora" pitchFamily="2" charset="0"/>
            </a:endParaRPr>
          </a:p>
          <a:p>
            <a:r>
              <a:rPr lang="fr-FR" sz="1050" dirty="0">
                <a:latin typeface="Lora" pitchFamily="2" charset="0"/>
              </a:rPr>
              <a:t>La sortie de chacun des 12 encodeurs peut être considérée comme une représentation vectorielle de la séquence passée en entrée.</a:t>
            </a:r>
          </a:p>
        </p:txBody>
      </p:sp>
      <p:grpSp>
        <p:nvGrpSpPr>
          <p:cNvPr id="20" name="Groupe 19">
            <a:extLst>
              <a:ext uri="{FF2B5EF4-FFF2-40B4-BE49-F238E27FC236}">
                <a16:creationId xmlns:a16="http://schemas.microsoft.com/office/drawing/2014/main" id="{99560435-3627-68FA-BCD3-81331F9A60C6}"/>
              </a:ext>
            </a:extLst>
          </p:cNvPr>
          <p:cNvGrpSpPr/>
          <p:nvPr/>
        </p:nvGrpSpPr>
        <p:grpSpPr>
          <a:xfrm>
            <a:off x="9636806" y="3191991"/>
            <a:ext cx="2374730" cy="2194738"/>
            <a:chOff x="9355452" y="3619208"/>
            <a:chExt cx="2571973" cy="2474490"/>
          </a:xfrm>
        </p:grpSpPr>
        <p:pic>
          <p:nvPicPr>
            <p:cNvPr id="11" name="Image 10">
              <a:extLst>
                <a:ext uri="{FF2B5EF4-FFF2-40B4-BE49-F238E27FC236}">
                  <a16:creationId xmlns:a16="http://schemas.microsoft.com/office/drawing/2014/main" id="{E6DEBF21-37B6-0688-C9C3-25DDF49A0987}"/>
                </a:ext>
              </a:extLst>
            </p:cNvPr>
            <p:cNvPicPr>
              <a:picLocks noChangeAspect="1"/>
            </p:cNvPicPr>
            <p:nvPr/>
          </p:nvPicPr>
          <p:blipFill>
            <a:blip r:embed="rId2"/>
            <a:stretch>
              <a:fillRect/>
            </a:stretch>
          </p:blipFill>
          <p:spPr>
            <a:xfrm>
              <a:off x="9825488" y="3619208"/>
              <a:ext cx="1631900" cy="184371"/>
            </a:xfrm>
            <a:prstGeom prst="rect">
              <a:avLst/>
            </a:prstGeom>
          </p:spPr>
        </p:pic>
        <p:pic>
          <p:nvPicPr>
            <p:cNvPr id="19" name="Image 18">
              <a:extLst>
                <a:ext uri="{FF2B5EF4-FFF2-40B4-BE49-F238E27FC236}">
                  <a16:creationId xmlns:a16="http://schemas.microsoft.com/office/drawing/2014/main" id="{4B9CEF0D-5192-9EF4-F3E7-858EB5415799}"/>
                </a:ext>
              </a:extLst>
            </p:cNvPr>
            <p:cNvPicPr>
              <a:picLocks noChangeAspect="1"/>
            </p:cNvPicPr>
            <p:nvPr/>
          </p:nvPicPr>
          <p:blipFill>
            <a:blip r:embed="rId3"/>
            <a:stretch>
              <a:fillRect/>
            </a:stretch>
          </p:blipFill>
          <p:spPr>
            <a:xfrm>
              <a:off x="9355452" y="3803689"/>
              <a:ext cx="2571973" cy="2290009"/>
            </a:xfrm>
            <a:prstGeom prst="rect">
              <a:avLst/>
            </a:prstGeom>
          </p:spPr>
        </p:pic>
      </p:grpSp>
      <p:sp>
        <p:nvSpPr>
          <p:cNvPr id="21" name="ZoneTexte 20">
            <a:extLst>
              <a:ext uri="{FF2B5EF4-FFF2-40B4-BE49-F238E27FC236}">
                <a16:creationId xmlns:a16="http://schemas.microsoft.com/office/drawing/2014/main" id="{A9F66FBC-F83E-133B-A74E-57AA59D5B523}"/>
              </a:ext>
            </a:extLst>
          </p:cNvPr>
          <p:cNvSpPr txBox="1"/>
          <p:nvPr/>
        </p:nvSpPr>
        <p:spPr>
          <a:xfrm>
            <a:off x="1099127" y="4555733"/>
            <a:ext cx="8331199" cy="166199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fr-FR" sz="1000" dirty="0"/>
              <a:t>BERT se différencie, par la façon dont il est pré-entraîné. Ce pré-entraînement est non-supervisé et se fait sur deux tâches.</a:t>
            </a:r>
          </a:p>
          <a:p>
            <a:endParaRPr lang="fr-FR" sz="600" dirty="0"/>
          </a:p>
          <a:p>
            <a:r>
              <a:rPr lang="fr-FR" sz="1000" b="1" dirty="0"/>
              <a:t>Tâche 1 </a:t>
            </a:r>
            <a:r>
              <a:rPr lang="fr-FR" sz="1000" dirty="0"/>
              <a:t>: </a:t>
            </a:r>
            <a:r>
              <a:rPr lang="fr-FR" sz="1000" b="1" dirty="0">
                <a:solidFill>
                  <a:srgbClr val="FFFF00"/>
                </a:solidFill>
              </a:rPr>
              <a:t>MLM</a:t>
            </a:r>
            <a:r>
              <a:rPr lang="fr-FR" sz="1000" dirty="0"/>
              <a:t> ou </a:t>
            </a:r>
            <a:r>
              <a:rPr lang="fr-FR" sz="1000" b="1" dirty="0" err="1">
                <a:solidFill>
                  <a:srgbClr val="FFFF00"/>
                </a:solidFill>
              </a:rPr>
              <a:t>M</a:t>
            </a:r>
            <a:r>
              <a:rPr lang="fr-FR" sz="1000" dirty="0" err="1"/>
              <a:t>asked</a:t>
            </a:r>
            <a:r>
              <a:rPr lang="fr-FR" sz="1000" dirty="0"/>
              <a:t> </a:t>
            </a:r>
            <a:r>
              <a:rPr lang="fr-FR" sz="1000" b="1" dirty="0" err="1">
                <a:solidFill>
                  <a:srgbClr val="FFFF00"/>
                </a:solidFill>
              </a:rPr>
              <a:t>L</a:t>
            </a:r>
            <a:r>
              <a:rPr lang="fr-FR" sz="1000" dirty="0" err="1"/>
              <a:t>anguage</a:t>
            </a:r>
            <a:r>
              <a:rPr lang="fr-FR" sz="1000" dirty="0"/>
              <a:t> </a:t>
            </a:r>
            <a:r>
              <a:rPr lang="fr-FR" sz="1000" b="1" dirty="0">
                <a:solidFill>
                  <a:srgbClr val="FFFF00"/>
                </a:solidFill>
              </a:rPr>
              <a:t>M</a:t>
            </a:r>
            <a:r>
              <a:rPr lang="fr-FR" sz="1000" dirty="0"/>
              <a:t>odeling =&gt; consiste à prédire le mot suivant étant donnée le début de la phrase.</a:t>
            </a:r>
          </a:p>
          <a:p>
            <a:r>
              <a:rPr lang="fr-FR" sz="1000" dirty="0"/>
              <a:t>              - </a:t>
            </a:r>
            <a:r>
              <a:rPr lang="fr-FR" sz="1000" b="0" i="0" dirty="0">
                <a:solidFill>
                  <a:srgbClr val="4C5253"/>
                </a:solidFill>
                <a:effectLst/>
                <a:latin typeface="Lora" pitchFamily="2" charset="0"/>
              </a:rPr>
              <a:t>on masque 15% des </a:t>
            </a:r>
            <a:r>
              <a:rPr lang="fr-FR" sz="1000" b="0" i="0" dirty="0" err="1">
                <a:solidFill>
                  <a:srgbClr val="4C5253"/>
                </a:solidFill>
                <a:effectLst/>
                <a:latin typeface="Lora" pitchFamily="2" charset="0"/>
              </a:rPr>
              <a:t>tokens</a:t>
            </a:r>
            <a:r>
              <a:rPr lang="fr-FR" sz="1000" b="0" i="0" dirty="0">
                <a:solidFill>
                  <a:srgbClr val="4C5253"/>
                </a:solidFill>
                <a:effectLst/>
                <a:latin typeface="Lora" pitchFamily="2" charset="0"/>
              </a:rPr>
              <a:t> de chaque séquence de façon aléatoire. Puis on entraîne sur du MLM.</a:t>
            </a:r>
          </a:p>
          <a:p>
            <a:r>
              <a:rPr lang="fr-FR" sz="1000" b="0" i="0" dirty="0">
                <a:solidFill>
                  <a:srgbClr val="4C5253"/>
                </a:solidFill>
                <a:effectLst/>
                <a:latin typeface="Lora" pitchFamily="2" charset="0"/>
              </a:rPr>
              <a:t>                  - Parmi ces 15%, </a:t>
            </a:r>
            <a:r>
              <a:rPr lang="fr-FR" sz="1000" b="0" i="0" dirty="0">
                <a:solidFill>
                  <a:schemeClr val="bg1"/>
                </a:solidFill>
                <a:effectLst/>
                <a:latin typeface="Lora" pitchFamily="2" charset="0"/>
              </a:rPr>
              <a:t>80% restent inchangés</a:t>
            </a:r>
            <a:r>
              <a:rPr lang="fr-FR" sz="1000" b="0" i="0" dirty="0">
                <a:solidFill>
                  <a:srgbClr val="4C5253"/>
                </a:solidFill>
                <a:effectLst/>
                <a:latin typeface="Lora" pitchFamily="2" charset="0"/>
              </a:rPr>
              <a:t>, </a:t>
            </a:r>
            <a:r>
              <a:rPr lang="fr-FR" sz="1000" b="0" i="0" dirty="0">
                <a:solidFill>
                  <a:schemeClr val="accent3">
                    <a:lumMod val="40000"/>
                    <a:lumOff val="60000"/>
                  </a:schemeClr>
                </a:solidFill>
                <a:effectLst/>
                <a:latin typeface="Lora" pitchFamily="2" charset="0"/>
              </a:rPr>
              <a:t>10% sont échangés </a:t>
            </a:r>
            <a:r>
              <a:rPr lang="fr-FR" sz="1000" b="0" i="0" dirty="0">
                <a:solidFill>
                  <a:srgbClr val="4C5253"/>
                </a:solidFill>
                <a:effectLst/>
                <a:latin typeface="Lora" pitchFamily="2" charset="0"/>
              </a:rPr>
              <a:t>avec d’autres mots et </a:t>
            </a:r>
            <a:r>
              <a:rPr lang="fr-FR" sz="1000" b="0" i="0" dirty="0">
                <a:solidFill>
                  <a:schemeClr val="accent5">
                    <a:lumMod val="60000"/>
                    <a:lumOff val="40000"/>
                  </a:schemeClr>
                </a:solidFill>
                <a:effectLst/>
                <a:latin typeface="Lora" pitchFamily="2" charset="0"/>
              </a:rPr>
              <a:t>10% restent inchangés</a:t>
            </a:r>
            <a:r>
              <a:rPr lang="fr-FR" sz="1000" b="0" i="0" dirty="0">
                <a:solidFill>
                  <a:srgbClr val="4C5253"/>
                </a:solidFill>
                <a:effectLst/>
                <a:latin typeface="Lora" pitchFamily="2" charset="0"/>
              </a:rPr>
              <a:t>.</a:t>
            </a:r>
          </a:p>
          <a:p>
            <a:endParaRPr lang="fr-FR" sz="600" b="0" i="0" dirty="0">
              <a:solidFill>
                <a:srgbClr val="4C5253"/>
              </a:solidFill>
              <a:effectLst/>
              <a:latin typeface="Lora" pitchFamily="2" charset="0"/>
            </a:endParaRPr>
          </a:p>
          <a:p>
            <a:r>
              <a:rPr lang="fr-FR" sz="1000" b="1" dirty="0"/>
              <a:t>Tâche 2 </a:t>
            </a:r>
            <a:r>
              <a:rPr lang="fr-FR" sz="1000" dirty="0"/>
              <a:t>: </a:t>
            </a:r>
            <a:r>
              <a:rPr lang="fr-FR" sz="1000" dirty="0">
                <a:solidFill>
                  <a:srgbClr val="002060"/>
                </a:solidFill>
              </a:rPr>
              <a:t>NSP</a:t>
            </a:r>
            <a:r>
              <a:rPr lang="fr-FR" sz="1000" dirty="0"/>
              <a:t> ou </a:t>
            </a:r>
            <a:r>
              <a:rPr lang="fr-FR" sz="1000" b="1" dirty="0">
                <a:solidFill>
                  <a:srgbClr val="002060"/>
                </a:solidFill>
              </a:rPr>
              <a:t>N</a:t>
            </a:r>
            <a:r>
              <a:rPr lang="fr-FR" sz="1000" dirty="0"/>
              <a:t>ext </a:t>
            </a:r>
            <a:r>
              <a:rPr lang="fr-FR" sz="1000" b="1" dirty="0">
                <a:solidFill>
                  <a:srgbClr val="002060"/>
                </a:solidFill>
              </a:rPr>
              <a:t>S</a:t>
            </a:r>
            <a:r>
              <a:rPr lang="fr-FR" sz="1000" dirty="0"/>
              <a:t>entence </a:t>
            </a:r>
            <a:r>
              <a:rPr lang="fr-FR" sz="1000" b="1" dirty="0" err="1">
                <a:solidFill>
                  <a:srgbClr val="002060"/>
                </a:solidFill>
              </a:rPr>
              <a:t>P</a:t>
            </a:r>
            <a:r>
              <a:rPr lang="fr-FR" sz="1000" dirty="0" err="1"/>
              <a:t>rediction</a:t>
            </a:r>
            <a:r>
              <a:rPr lang="fr-FR" sz="1000" dirty="0"/>
              <a:t> =&gt; </a:t>
            </a:r>
            <a:r>
              <a:rPr lang="fr-FR" sz="1000" b="0" i="0" dirty="0">
                <a:solidFill>
                  <a:schemeClr val="bg1"/>
                </a:solidFill>
                <a:effectLst/>
                <a:latin typeface="Lora" pitchFamily="2" charset="0"/>
              </a:rPr>
              <a:t>consiste à prédire si oui ou non, une certaine séquence A est suivie par une certaine séquence B.</a:t>
            </a:r>
          </a:p>
          <a:p>
            <a:r>
              <a:rPr lang="fr-FR" sz="1000" dirty="0">
                <a:solidFill>
                  <a:srgbClr val="4C5253"/>
                </a:solidFill>
                <a:latin typeface="Lora" pitchFamily="2" charset="0"/>
              </a:rPr>
              <a:t>                  - </a:t>
            </a:r>
            <a:r>
              <a:rPr lang="fr-FR" sz="1000" b="0" i="0" dirty="0">
                <a:solidFill>
                  <a:srgbClr val="4C5253"/>
                </a:solidFill>
                <a:effectLst/>
                <a:latin typeface="Lora" pitchFamily="2" charset="0"/>
              </a:rPr>
              <a:t>L’entraînement pour cette tâche se fait avec deux séquences à chaque itération et dans 50% des cas la phrase A est </a:t>
            </a:r>
            <a:r>
              <a:rPr lang="fr-FR" sz="1000" b="0" i="0" dirty="0" err="1">
                <a:solidFill>
                  <a:srgbClr val="4C5253"/>
                </a:solidFill>
                <a:effectLst/>
                <a:latin typeface="Lora" pitchFamily="2" charset="0"/>
              </a:rPr>
              <a:t>vraimt</a:t>
            </a:r>
            <a:r>
              <a:rPr lang="fr-FR" sz="1000" b="0" i="0" dirty="0">
                <a:solidFill>
                  <a:srgbClr val="4C5253"/>
                </a:solidFill>
                <a:effectLst/>
                <a:latin typeface="Lora" pitchFamily="2" charset="0"/>
              </a:rPr>
              <a:t> suivie par B.</a:t>
            </a:r>
            <a:endParaRPr lang="fr-FR" sz="1000" dirty="0"/>
          </a:p>
          <a:p>
            <a:endParaRPr lang="fr-FR" sz="1000" dirty="0"/>
          </a:p>
        </p:txBody>
      </p:sp>
      <p:sp>
        <p:nvSpPr>
          <p:cNvPr id="22" name="ZoneTexte 21">
            <a:extLst>
              <a:ext uri="{FF2B5EF4-FFF2-40B4-BE49-F238E27FC236}">
                <a16:creationId xmlns:a16="http://schemas.microsoft.com/office/drawing/2014/main" id="{6B62C0AF-832A-C98F-98AE-9950E424AEE0}"/>
              </a:ext>
            </a:extLst>
          </p:cNvPr>
          <p:cNvSpPr txBox="1"/>
          <p:nvPr/>
        </p:nvSpPr>
        <p:spPr>
          <a:xfrm>
            <a:off x="1099126" y="6299200"/>
            <a:ext cx="5098473" cy="2462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fr-FR" sz="1000" dirty="0" err="1"/>
              <a:t>RoBERTa</a:t>
            </a:r>
            <a:r>
              <a:rPr lang="fr-FR" sz="1000" dirty="0"/>
              <a:t> =&gt; idem que BERT mais Tâche 2 supprimé lors de l’entrainement</a:t>
            </a:r>
          </a:p>
        </p:txBody>
      </p:sp>
      <p:sp>
        <p:nvSpPr>
          <p:cNvPr id="23" name="ZoneTexte 22">
            <a:extLst>
              <a:ext uri="{FF2B5EF4-FFF2-40B4-BE49-F238E27FC236}">
                <a16:creationId xmlns:a16="http://schemas.microsoft.com/office/drawing/2014/main" id="{30FDB6DF-4056-9978-FD32-BDE0437CD4D4}"/>
              </a:ext>
            </a:extLst>
          </p:cNvPr>
          <p:cNvSpPr txBox="1"/>
          <p:nvPr/>
        </p:nvSpPr>
        <p:spPr>
          <a:xfrm>
            <a:off x="6331173" y="6279980"/>
            <a:ext cx="5680363" cy="2462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fr-FR" sz="1000" dirty="0" err="1"/>
              <a:t>CamBERT</a:t>
            </a:r>
            <a:r>
              <a:rPr lang="fr-FR" sz="1000" dirty="0"/>
              <a:t> =&gt; Tâche 2 supprimé lors de l’entrainement et entrainé sur Corpus Français</a:t>
            </a:r>
          </a:p>
        </p:txBody>
      </p:sp>
    </p:spTree>
    <p:extLst>
      <p:ext uri="{BB962C8B-B14F-4D97-AF65-F5344CB8AC3E}">
        <p14:creationId xmlns:p14="http://schemas.microsoft.com/office/powerpoint/2010/main" val="240560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normAutofit fontScale="90000"/>
          </a:bodyPr>
          <a:lstStyle/>
          <a:p>
            <a:r>
              <a:rPr lang="fr-FR" dirty="0"/>
              <a:t>ANNEXE : Universal Sentence Encoder </a:t>
            </a:r>
          </a:p>
        </p:txBody>
      </p:sp>
      <p:sp>
        <p:nvSpPr>
          <p:cNvPr id="7" name="ZoneTexte 6">
            <a:extLst>
              <a:ext uri="{FF2B5EF4-FFF2-40B4-BE49-F238E27FC236}">
                <a16:creationId xmlns:a16="http://schemas.microsoft.com/office/drawing/2014/main" id="{5F5ABA59-2C61-73BF-A187-4F7155DAF73D}"/>
              </a:ext>
            </a:extLst>
          </p:cNvPr>
          <p:cNvSpPr txBox="1"/>
          <p:nvPr/>
        </p:nvSpPr>
        <p:spPr>
          <a:xfrm flipH="1">
            <a:off x="1274617" y="2401455"/>
            <a:ext cx="10695709" cy="3631763"/>
          </a:xfrm>
          <a:prstGeom prst="rect">
            <a:avLst/>
          </a:prstGeom>
          <a:noFill/>
        </p:spPr>
        <p:txBody>
          <a:bodyPr wrap="square" rtlCol="0">
            <a:spAutoFit/>
          </a:bodyPr>
          <a:lstStyle/>
          <a:p>
            <a:pPr algn="l"/>
            <a:r>
              <a:rPr lang="fr-FR" sz="1600" b="0" i="0" dirty="0">
                <a:solidFill>
                  <a:srgbClr val="111111"/>
                </a:solidFill>
                <a:effectLst/>
                <a:latin typeface="-apple-system"/>
              </a:rPr>
              <a:t>Développé par google AI, USE est un modèle de langage contextuel, il utilise des transformateurs et le mécanisme d’attention au lieu de RNN ou LSTM pour incorporer les informations séquentielles à leurs </a:t>
            </a:r>
            <a:r>
              <a:rPr lang="fr-FR" sz="1600" b="0" i="0" dirty="0" err="1">
                <a:solidFill>
                  <a:srgbClr val="111111"/>
                </a:solidFill>
                <a:effectLst/>
                <a:latin typeface="-apple-system"/>
              </a:rPr>
              <a:t>embeddings</a:t>
            </a:r>
            <a:r>
              <a:rPr lang="fr-FR" sz="1600" b="0" i="0" dirty="0">
                <a:solidFill>
                  <a:srgbClr val="111111"/>
                </a:solidFill>
                <a:effectLst/>
                <a:latin typeface="-apple-system"/>
              </a:rPr>
              <a:t>. L'idée est de concevoir un </a:t>
            </a:r>
            <a:r>
              <a:rPr lang="fr-FR" sz="1600" b="0" i="0" dirty="0">
                <a:solidFill>
                  <a:srgbClr val="92D050"/>
                </a:solidFill>
                <a:effectLst/>
                <a:latin typeface="-apple-system"/>
              </a:rPr>
              <a:t>encodeur</a:t>
            </a:r>
            <a:r>
              <a:rPr lang="fr-FR" sz="1600" b="0" i="0" dirty="0">
                <a:solidFill>
                  <a:srgbClr val="111111"/>
                </a:solidFill>
                <a:effectLst/>
                <a:latin typeface="-apple-system"/>
              </a:rPr>
              <a:t> qui résume n'importe quelle phrase donnée en une phrase incorporée </a:t>
            </a:r>
            <a:r>
              <a:rPr lang="fr-FR" sz="1600" b="1" i="0" dirty="0">
                <a:solidFill>
                  <a:srgbClr val="92D050"/>
                </a:solidFill>
                <a:effectLst/>
                <a:latin typeface="-apple-system"/>
              </a:rPr>
              <a:t>à 512 dimensions</a:t>
            </a:r>
            <a:r>
              <a:rPr lang="fr-FR" sz="1600" b="1" i="0" dirty="0">
                <a:effectLst/>
                <a:latin typeface="-apple-system"/>
              </a:rPr>
              <a:t>.</a:t>
            </a:r>
          </a:p>
          <a:p>
            <a:endParaRPr lang="fr-FR" sz="1000" dirty="0">
              <a:solidFill>
                <a:srgbClr val="111111"/>
              </a:solidFill>
              <a:latin typeface="-apple-system"/>
            </a:endParaRPr>
          </a:p>
          <a:p>
            <a:r>
              <a:rPr lang="fr-FR" sz="1600" dirty="0">
                <a:solidFill>
                  <a:srgbClr val="111111"/>
                </a:solidFill>
                <a:latin typeface="-apple-system"/>
              </a:rPr>
              <a:t>Deux architectures de USE </a:t>
            </a:r>
            <a:r>
              <a:rPr lang="fr-FR" sz="1600" b="0" i="0" dirty="0">
                <a:solidFill>
                  <a:srgbClr val="111111"/>
                </a:solidFill>
                <a:effectLst/>
                <a:latin typeface="-apple-system"/>
              </a:rPr>
              <a:t>ont publié, l’une basée sur le transformateur ( transformer encoder ) et l’autre est un </a:t>
            </a:r>
            <a:r>
              <a:rPr lang="fr-FR" sz="1600" b="0" i="0" dirty="0" err="1">
                <a:solidFill>
                  <a:srgbClr val="111111"/>
                </a:solidFill>
                <a:effectLst/>
                <a:latin typeface="-apple-system"/>
              </a:rPr>
              <a:t>deep</a:t>
            </a:r>
            <a:r>
              <a:rPr lang="fr-FR" sz="1600" b="0" i="0" dirty="0">
                <a:solidFill>
                  <a:srgbClr val="111111"/>
                </a:solidFill>
                <a:effectLst/>
                <a:latin typeface="-apple-system"/>
              </a:rPr>
              <a:t> </a:t>
            </a:r>
            <a:r>
              <a:rPr lang="fr-FR" sz="1600" b="0" i="0" dirty="0" err="1">
                <a:solidFill>
                  <a:srgbClr val="111111"/>
                </a:solidFill>
                <a:effectLst/>
                <a:latin typeface="-apple-system"/>
              </a:rPr>
              <a:t>average</a:t>
            </a:r>
            <a:r>
              <a:rPr lang="fr-FR" sz="1600" b="0" i="0" dirty="0">
                <a:solidFill>
                  <a:srgbClr val="111111"/>
                </a:solidFill>
                <a:effectLst/>
                <a:latin typeface="-apple-system"/>
              </a:rPr>
              <a:t> network (DAN). L’architecture de USE à transformateur fonctionne légèrement mieux que le DAN mais il nécessité également plus de temps de calcul.</a:t>
            </a:r>
          </a:p>
          <a:p>
            <a:pPr algn="l"/>
            <a:endParaRPr lang="fr-FR" sz="1000" dirty="0">
              <a:solidFill>
                <a:srgbClr val="111111"/>
              </a:solidFill>
              <a:latin typeface="-apple-system"/>
            </a:endParaRPr>
          </a:p>
          <a:p>
            <a:pPr algn="l"/>
            <a:r>
              <a:rPr lang="fr-FR" sz="1600" b="0" i="0" dirty="0">
                <a:solidFill>
                  <a:srgbClr val="111111"/>
                </a:solidFill>
                <a:effectLst/>
                <a:latin typeface="-apple-system"/>
              </a:rPr>
              <a:t>En plus, contrairement à word2vec il génère des encodages dynamique. Disons que vous avez un modèle  pré-entraîné et vous voulez encoder une phrase. Ce modèle ne va pas juste vous donner les encodages appris durant entrainement mais pour chaque </a:t>
            </a:r>
            <a:r>
              <a:rPr lang="fr-FR" sz="1600" b="0" i="0" dirty="0" err="1">
                <a:solidFill>
                  <a:srgbClr val="111111"/>
                </a:solidFill>
                <a:effectLst/>
                <a:latin typeface="-apple-system"/>
              </a:rPr>
              <a:t>token</a:t>
            </a:r>
            <a:r>
              <a:rPr lang="fr-FR" sz="1600" b="0" i="0" dirty="0">
                <a:solidFill>
                  <a:srgbClr val="111111"/>
                </a:solidFill>
                <a:effectLst/>
                <a:latin typeface="-apple-system"/>
              </a:rPr>
              <a:t> dans la phrase à encoder, il va calculer les </a:t>
            </a:r>
            <a:r>
              <a:rPr lang="fr-FR" sz="1600" b="0" i="0" dirty="0" err="1">
                <a:solidFill>
                  <a:srgbClr val="111111"/>
                </a:solidFill>
                <a:effectLst/>
                <a:latin typeface="-apple-system"/>
              </a:rPr>
              <a:t>embeddings</a:t>
            </a:r>
            <a:r>
              <a:rPr lang="fr-FR" sz="1600" b="0" i="0" dirty="0">
                <a:solidFill>
                  <a:srgbClr val="111111"/>
                </a:solidFill>
                <a:effectLst/>
                <a:latin typeface="-apple-system"/>
              </a:rPr>
              <a:t> en utilisant les représentations vectorielles des mots voisins ainsi que les poids obtenu après apprentissage.</a:t>
            </a:r>
          </a:p>
          <a:p>
            <a:pPr algn="l"/>
            <a:endParaRPr lang="fr-FR" sz="1000" b="0" i="0" dirty="0">
              <a:solidFill>
                <a:srgbClr val="111111"/>
              </a:solidFill>
              <a:effectLst/>
              <a:latin typeface="-apple-system"/>
            </a:endParaRPr>
          </a:p>
          <a:p>
            <a:pPr algn="l"/>
            <a:r>
              <a:rPr lang="fr-FR" sz="1600" b="0" i="0" dirty="0">
                <a:solidFill>
                  <a:srgbClr val="111111"/>
                </a:solidFill>
                <a:effectLst/>
                <a:latin typeface="-apple-system"/>
              </a:rPr>
              <a:t>USE traite également mieux les mots hors vocabulaire car il </a:t>
            </a:r>
            <a:r>
              <a:rPr lang="fr-FR" sz="1600" b="0" i="0" dirty="0" err="1">
                <a:solidFill>
                  <a:srgbClr val="111111"/>
                </a:solidFill>
                <a:effectLst/>
                <a:latin typeface="-apple-system"/>
              </a:rPr>
              <a:t>tokenize</a:t>
            </a:r>
            <a:r>
              <a:rPr lang="fr-FR" sz="1600" b="0" i="0" dirty="0">
                <a:solidFill>
                  <a:srgbClr val="111111"/>
                </a:solidFill>
                <a:effectLst/>
                <a:latin typeface="-apple-system"/>
              </a:rPr>
              <a:t> la phrase à l’entrée ce qui fait que de nouveaux mots peuvent être reconstruits avec des </a:t>
            </a:r>
            <a:r>
              <a:rPr lang="fr-FR" sz="1600" b="0" i="0" dirty="0" err="1">
                <a:solidFill>
                  <a:srgbClr val="111111"/>
                </a:solidFill>
                <a:effectLst/>
                <a:latin typeface="-apple-system"/>
              </a:rPr>
              <a:t>tokens</a:t>
            </a:r>
            <a:r>
              <a:rPr lang="fr-FR" sz="1600" b="0" i="0" dirty="0">
                <a:solidFill>
                  <a:srgbClr val="111111"/>
                </a:solidFill>
                <a:effectLst/>
                <a:latin typeface="-apple-system"/>
              </a:rPr>
              <a:t> présents dans le vocabulaire. </a:t>
            </a:r>
          </a:p>
        </p:txBody>
      </p:sp>
      <p:pic>
        <p:nvPicPr>
          <p:cNvPr id="9" name="Image 8">
            <a:extLst>
              <a:ext uri="{FF2B5EF4-FFF2-40B4-BE49-F238E27FC236}">
                <a16:creationId xmlns:a16="http://schemas.microsoft.com/office/drawing/2014/main" id="{C9B6A248-CC46-BA5F-983D-F579966D8B5F}"/>
              </a:ext>
            </a:extLst>
          </p:cNvPr>
          <p:cNvPicPr>
            <a:picLocks noChangeAspect="1"/>
          </p:cNvPicPr>
          <p:nvPr/>
        </p:nvPicPr>
        <p:blipFill>
          <a:blip r:embed="rId2"/>
          <a:stretch>
            <a:fillRect/>
          </a:stretch>
        </p:blipFill>
        <p:spPr>
          <a:xfrm>
            <a:off x="7709362" y="5717309"/>
            <a:ext cx="3839718" cy="1093253"/>
          </a:xfrm>
          <a:prstGeom prst="rect">
            <a:avLst/>
          </a:prstGeom>
        </p:spPr>
      </p:pic>
    </p:spTree>
    <p:extLst>
      <p:ext uri="{BB962C8B-B14F-4D97-AF65-F5344CB8AC3E}">
        <p14:creationId xmlns:p14="http://schemas.microsoft.com/office/powerpoint/2010/main" val="121393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24565D-81DA-E5A1-C943-04BAECCC2447}"/>
              </a:ext>
            </a:extLst>
          </p:cNvPr>
          <p:cNvSpPr>
            <a:spLocks noGrp="1"/>
          </p:cNvSpPr>
          <p:nvPr>
            <p:ph type="title"/>
          </p:nvPr>
        </p:nvSpPr>
        <p:spPr/>
        <p:txBody>
          <a:bodyPr/>
          <a:lstStyle/>
          <a:p>
            <a:r>
              <a:rPr lang="fr-FR" dirty="0"/>
              <a:t>ANNEXE : Universal Sentence Encoder </a:t>
            </a:r>
          </a:p>
        </p:txBody>
      </p:sp>
      <p:sp>
        <p:nvSpPr>
          <p:cNvPr id="7" name="Espace réservé du pied de page 6">
            <a:extLst>
              <a:ext uri="{FF2B5EF4-FFF2-40B4-BE49-F238E27FC236}">
                <a16:creationId xmlns:a16="http://schemas.microsoft.com/office/drawing/2014/main" id="{C9BFFF76-FED1-BD80-D694-49487904EE6A}"/>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C0C6506B-5CC5-EF19-F45E-B311E81296FD}"/>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74923F8C-B9C9-D861-E0BB-691459BF819E}"/>
              </a:ext>
            </a:extLst>
          </p:cNvPr>
          <p:cNvSpPr>
            <a:spLocks noGrp="1"/>
          </p:cNvSpPr>
          <p:nvPr>
            <p:ph type="sldNum" sz="quarter" idx="12"/>
          </p:nvPr>
        </p:nvSpPr>
        <p:spPr/>
        <p:txBody>
          <a:bodyPr/>
          <a:lstStyle/>
          <a:p>
            <a:pPr rtl="0"/>
            <a:fld id="{FAEF9944-A4F6-4C59-AEBD-678D6480B8EA}" type="slidenum">
              <a:rPr lang="fr-FR" smtClean="0"/>
              <a:t>33</a:t>
            </a:fld>
            <a:endParaRPr lang="fr-FR" dirty="0"/>
          </a:p>
        </p:txBody>
      </p:sp>
      <p:sp>
        <p:nvSpPr>
          <p:cNvPr id="11" name="ZoneTexte 10">
            <a:extLst>
              <a:ext uri="{FF2B5EF4-FFF2-40B4-BE49-F238E27FC236}">
                <a16:creationId xmlns:a16="http://schemas.microsoft.com/office/drawing/2014/main" id="{4836C5D4-F27B-9ED7-5505-4F88C4120C54}"/>
              </a:ext>
            </a:extLst>
          </p:cNvPr>
          <p:cNvSpPr txBox="1"/>
          <p:nvPr/>
        </p:nvSpPr>
        <p:spPr>
          <a:xfrm flipH="1">
            <a:off x="363431" y="1536174"/>
            <a:ext cx="11708495" cy="2662267"/>
          </a:xfrm>
          <a:prstGeom prst="rect">
            <a:avLst/>
          </a:prstGeom>
          <a:noFill/>
        </p:spPr>
        <p:txBody>
          <a:bodyPr wrap="square" rtlCol="0">
            <a:spAutoFit/>
          </a:bodyPr>
          <a:lstStyle/>
          <a:p>
            <a:pPr algn="l"/>
            <a:r>
              <a:rPr lang="fr-FR" sz="1400" b="0" i="0" dirty="0">
                <a:solidFill>
                  <a:srgbClr val="111111"/>
                </a:solidFill>
                <a:effectLst/>
                <a:latin typeface="-apple-system"/>
              </a:rPr>
              <a:t>Développé par google AI, USE est un modèle de langage contextuel, il utilise des transformateurs et le mécanisme d’attention au lieu de RNN ou LSTM pour incorporer les informations séquentielles à leurs </a:t>
            </a:r>
            <a:r>
              <a:rPr lang="fr-FR" sz="1400" b="0" i="0" dirty="0" err="1">
                <a:solidFill>
                  <a:srgbClr val="111111"/>
                </a:solidFill>
                <a:effectLst/>
                <a:latin typeface="-apple-system"/>
              </a:rPr>
              <a:t>embeddings</a:t>
            </a:r>
            <a:r>
              <a:rPr lang="fr-FR" sz="1400" b="0" i="0" dirty="0">
                <a:solidFill>
                  <a:srgbClr val="111111"/>
                </a:solidFill>
                <a:effectLst/>
                <a:latin typeface="-apple-system"/>
              </a:rPr>
              <a:t>. L'idée est de concevoir un </a:t>
            </a:r>
            <a:r>
              <a:rPr lang="fr-FR" sz="1400" b="0" i="0" dirty="0">
                <a:solidFill>
                  <a:srgbClr val="92D050"/>
                </a:solidFill>
                <a:effectLst/>
                <a:latin typeface="-apple-system"/>
              </a:rPr>
              <a:t>encodeur</a:t>
            </a:r>
            <a:r>
              <a:rPr lang="fr-FR" sz="1400" b="0" i="0" dirty="0">
                <a:solidFill>
                  <a:srgbClr val="111111"/>
                </a:solidFill>
                <a:effectLst/>
                <a:latin typeface="-apple-system"/>
              </a:rPr>
              <a:t> qui résume n'importe quelle phrase donnée en une phrase incorporée </a:t>
            </a:r>
            <a:r>
              <a:rPr lang="fr-FR" sz="1400" b="1" i="0" dirty="0">
                <a:solidFill>
                  <a:srgbClr val="92D050"/>
                </a:solidFill>
                <a:effectLst/>
                <a:latin typeface="-apple-system"/>
              </a:rPr>
              <a:t>à 512 dimensions</a:t>
            </a:r>
            <a:r>
              <a:rPr lang="fr-FR" sz="1400" b="1" i="0" dirty="0">
                <a:effectLst/>
                <a:latin typeface="-apple-system"/>
              </a:rPr>
              <a:t>.</a:t>
            </a:r>
          </a:p>
          <a:p>
            <a:endParaRPr lang="fr-FR" sz="800" dirty="0">
              <a:solidFill>
                <a:srgbClr val="111111"/>
              </a:solidFill>
              <a:latin typeface="-apple-system"/>
            </a:endParaRPr>
          </a:p>
          <a:p>
            <a:r>
              <a:rPr lang="fr-FR" sz="1400" dirty="0">
                <a:solidFill>
                  <a:srgbClr val="111111"/>
                </a:solidFill>
                <a:latin typeface="-apple-system"/>
              </a:rPr>
              <a:t>Deux architectures de USE </a:t>
            </a:r>
            <a:r>
              <a:rPr lang="fr-FR" sz="1400" b="0" i="0" dirty="0">
                <a:solidFill>
                  <a:srgbClr val="111111"/>
                </a:solidFill>
                <a:effectLst/>
                <a:latin typeface="-apple-system"/>
              </a:rPr>
              <a:t>ont publié, l’une basée sur le transformateur ( transformer encoder ) et l’autre est un </a:t>
            </a:r>
            <a:r>
              <a:rPr lang="fr-FR" sz="1400" b="0" i="0" dirty="0" err="1">
                <a:solidFill>
                  <a:srgbClr val="111111"/>
                </a:solidFill>
                <a:effectLst/>
                <a:latin typeface="-apple-system"/>
              </a:rPr>
              <a:t>deep</a:t>
            </a:r>
            <a:r>
              <a:rPr lang="fr-FR" sz="1400" b="0" i="0" dirty="0">
                <a:solidFill>
                  <a:srgbClr val="111111"/>
                </a:solidFill>
                <a:effectLst/>
                <a:latin typeface="-apple-system"/>
              </a:rPr>
              <a:t> </a:t>
            </a:r>
            <a:r>
              <a:rPr lang="fr-FR" sz="1400" b="0" i="0" dirty="0" err="1">
                <a:solidFill>
                  <a:srgbClr val="111111"/>
                </a:solidFill>
                <a:effectLst/>
                <a:latin typeface="-apple-system"/>
              </a:rPr>
              <a:t>average</a:t>
            </a:r>
            <a:r>
              <a:rPr lang="fr-FR" sz="1400" b="0" i="0" dirty="0">
                <a:solidFill>
                  <a:srgbClr val="111111"/>
                </a:solidFill>
                <a:effectLst/>
                <a:latin typeface="-apple-system"/>
              </a:rPr>
              <a:t> network (DAN). L’architecture de USE à transformateur fonctionne légèrement mieux que le DAN mais il nécessité également plus de temps de calcul.</a:t>
            </a:r>
          </a:p>
          <a:p>
            <a:pPr algn="l"/>
            <a:endParaRPr lang="fr-FR" sz="800" dirty="0">
              <a:solidFill>
                <a:srgbClr val="111111"/>
              </a:solidFill>
              <a:latin typeface="-apple-system"/>
            </a:endParaRPr>
          </a:p>
          <a:p>
            <a:pPr algn="l"/>
            <a:r>
              <a:rPr lang="fr-FR" sz="1400" b="0" i="0" dirty="0">
                <a:solidFill>
                  <a:srgbClr val="111111"/>
                </a:solidFill>
                <a:effectLst/>
                <a:latin typeface="-apple-system"/>
              </a:rPr>
              <a:t>En plus, contrairement à word2vec il génère des encodages dynamique. Disons que vous avez un modèle  pré-entraîné et vous voulez encoder une phrase. Ce modèle ne va pas juste vous donner les encodages appris durant entrainement mais pour chaque </a:t>
            </a:r>
            <a:r>
              <a:rPr lang="fr-FR" sz="1400" b="0" i="0" dirty="0" err="1">
                <a:solidFill>
                  <a:srgbClr val="111111"/>
                </a:solidFill>
                <a:effectLst/>
                <a:latin typeface="-apple-system"/>
              </a:rPr>
              <a:t>token</a:t>
            </a:r>
            <a:r>
              <a:rPr lang="fr-FR" sz="1400" b="0" i="0" dirty="0">
                <a:solidFill>
                  <a:srgbClr val="111111"/>
                </a:solidFill>
                <a:effectLst/>
                <a:latin typeface="-apple-system"/>
              </a:rPr>
              <a:t> dans la phrase à encoder, il va calculer les </a:t>
            </a:r>
            <a:r>
              <a:rPr lang="fr-FR" sz="1400" b="0" i="0" dirty="0" err="1">
                <a:solidFill>
                  <a:srgbClr val="111111"/>
                </a:solidFill>
                <a:effectLst/>
                <a:latin typeface="-apple-system"/>
              </a:rPr>
              <a:t>embeddings</a:t>
            </a:r>
            <a:r>
              <a:rPr lang="fr-FR" sz="1400" b="0" i="0" dirty="0">
                <a:solidFill>
                  <a:srgbClr val="111111"/>
                </a:solidFill>
                <a:effectLst/>
                <a:latin typeface="-apple-system"/>
              </a:rPr>
              <a:t> en utilisant les représentations vectorielles des mots voisins ainsi que les poids obtenu après apprentissage.</a:t>
            </a:r>
          </a:p>
          <a:p>
            <a:pPr algn="l"/>
            <a:endParaRPr lang="fr-FR" sz="800" b="0" i="0" dirty="0">
              <a:solidFill>
                <a:srgbClr val="111111"/>
              </a:solidFill>
              <a:effectLst/>
              <a:latin typeface="-apple-system"/>
            </a:endParaRPr>
          </a:p>
          <a:p>
            <a:pPr algn="l"/>
            <a:r>
              <a:rPr lang="fr-FR" sz="1400" b="0" i="0" dirty="0">
                <a:solidFill>
                  <a:srgbClr val="111111"/>
                </a:solidFill>
                <a:effectLst/>
                <a:latin typeface="-apple-system"/>
              </a:rPr>
              <a:t>USE traite également mieux les mots hors vocabulaire car il </a:t>
            </a:r>
            <a:r>
              <a:rPr lang="fr-FR" sz="1400" b="0" i="0" dirty="0" err="1">
                <a:solidFill>
                  <a:srgbClr val="111111"/>
                </a:solidFill>
                <a:effectLst/>
                <a:latin typeface="-apple-system"/>
              </a:rPr>
              <a:t>tokenize</a:t>
            </a:r>
            <a:r>
              <a:rPr lang="fr-FR" sz="1400" b="0" i="0" dirty="0">
                <a:solidFill>
                  <a:srgbClr val="111111"/>
                </a:solidFill>
                <a:effectLst/>
                <a:latin typeface="-apple-system"/>
              </a:rPr>
              <a:t> la phrase à l’entrée ce qui fait que de nouveaux mots peuvent être reconstruits avec des </a:t>
            </a:r>
            <a:r>
              <a:rPr lang="fr-FR" sz="1400" b="0" i="0" dirty="0" err="1">
                <a:solidFill>
                  <a:srgbClr val="111111"/>
                </a:solidFill>
                <a:effectLst/>
                <a:latin typeface="-apple-system"/>
              </a:rPr>
              <a:t>tokens</a:t>
            </a:r>
            <a:r>
              <a:rPr lang="fr-FR" sz="1400" b="0" i="0" dirty="0">
                <a:solidFill>
                  <a:srgbClr val="111111"/>
                </a:solidFill>
                <a:effectLst/>
                <a:latin typeface="-apple-system"/>
              </a:rPr>
              <a:t> présents dans le vocabulaire. </a:t>
            </a:r>
          </a:p>
        </p:txBody>
      </p:sp>
      <p:pic>
        <p:nvPicPr>
          <p:cNvPr id="14" name="Image 13">
            <a:extLst>
              <a:ext uri="{FF2B5EF4-FFF2-40B4-BE49-F238E27FC236}">
                <a16:creationId xmlns:a16="http://schemas.microsoft.com/office/drawing/2014/main" id="{B9B481DE-0AC3-370D-4854-5EFD85A2E7FC}"/>
              </a:ext>
            </a:extLst>
          </p:cNvPr>
          <p:cNvPicPr>
            <a:picLocks noChangeAspect="1"/>
          </p:cNvPicPr>
          <p:nvPr/>
        </p:nvPicPr>
        <p:blipFill>
          <a:blip r:embed="rId2"/>
          <a:stretch>
            <a:fillRect/>
          </a:stretch>
        </p:blipFill>
        <p:spPr>
          <a:xfrm>
            <a:off x="4860533" y="3913800"/>
            <a:ext cx="2876126" cy="2027085"/>
          </a:xfrm>
          <a:prstGeom prst="rect">
            <a:avLst/>
          </a:prstGeom>
        </p:spPr>
      </p:pic>
      <p:pic>
        <p:nvPicPr>
          <p:cNvPr id="16" name="Image 15">
            <a:extLst>
              <a:ext uri="{FF2B5EF4-FFF2-40B4-BE49-F238E27FC236}">
                <a16:creationId xmlns:a16="http://schemas.microsoft.com/office/drawing/2014/main" id="{63AED3FA-C2B6-1271-B8E6-215C81664B40}"/>
              </a:ext>
            </a:extLst>
          </p:cNvPr>
          <p:cNvPicPr>
            <a:picLocks noChangeAspect="1"/>
          </p:cNvPicPr>
          <p:nvPr/>
        </p:nvPicPr>
        <p:blipFill>
          <a:blip r:embed="rId3"/>
          <a:stretch>
            <a:fillRect/>
          </a:stretch>
        </p:blipFill>
        <p:spPr>
          <a:xfrm>
            <a:off x="2451381" y="4132332"/>
            <a:ext cx="2152939" cy="1611402"/>
          </a:xfrm>
          <a:prstGeom prst="rect">
            <a:avLst/>
          </a:prstGeom>
        </p:spPr>
      </p:pic>
      <p:pic>
        <p:nvPicPr>
          <p:cNvPr id="18" name="Image 17">
            <a:extLst>
              <a:ext uri="{FF2B5EF4-FFF2-40B4-BE49-F238E27FC236}">
                <a16:creationId xmlns:a16="http://schemas.microsoft.com/office/drawing/2014/main" id="{4DE19051-254B-9149-548B-2A7AF89117F5}"/>
              </a:ext>
            </a:extLst>
          </p:cNvPr>
          <p:cNvPicPr>
            <a:picLocks noChangeAspect="1"/>
          </p:cNvPicPr>
          <p:nvPr/>
        </p:nvPicPr>
        <p:blipFill>
          <a:blip r:embed="rId4"/>
          <a:stretch>
            <a:fillRect/>
          </a:stretch>
        </p:blipFill>
        <p:spPr>
          <a:xfrm>
            <a:off x="8543519" y="3935181"/>
            <a:ext cx="2159989" cy="2005704"/>
          </a:xfrm>
          <a:prstGeom prst="rect">
            <a:avLst/>
          </a:prstGeom>
        </p:spPr>
      </p:pic>
      <p:sp>
        <p:nvSpPr>
          <p:cNvPr id="19" name="ZoneTexte 18">
            <a:extLst>
              <a:ext uri="{FF2B5EF4-FFF2-40B4-BE49-F238E27FC236}">
                <a16:creationId xmlns:a16="http://schemas.microsoft.com/office/drawing/2014/main" id="{4ABB362E-0ECF-665A-546F-14FF2B00E5DC}"/>
              </a:ext>
            </a:extLst>
          </p:cNvPr>
          <p:cNvSpPr txBox="1"/>
          <p:nvPr/>
        </p:nvSpPr>
        <p:spPr>
          <a:xfrm>
            <a:off x="7992872" y="3987660"/>
            <a:ext cx="400110" cy="1911436"/>
          </a:xfrm>
          <a:prstGeom prst="rect">
            <a:avLst/>
          </a:prstGeom>
        </p:spPr>
        <p:style>
          <a:lnRef idx="3">
            <a:schemeClr val="lt1"/>
          </a:lnRef>
          <a:fillRef idx="1">
            <a:schemeClr val="accent2"/>
          </a:fillRef>
          <a:effectRef idx="1">
            <a:schemeClr val="accent2"/>
          </a:effectRef>
          <a:fontRef idx="minor">
            <a:schemeClr val="lt1"/>
          </a:fontRef>
        </p:style>
        <p:txBody>
          <a:bodyPr vert="vert270" wrap="square" rtlCol="0">
            <a:spAutoFit/>
          </a:bodyPr>
          <a:lstStyle/>
          <a:p>
            <a:pPr algn="ctr"/>
            <a:r>
              <a:rPr lang="fr-FR" sz="1400" dirty="0"/>
              <a:t>Variante 2: DAN</a:t>
            </a:r>
          </a:p>
        </p:txBody>
      </p:sp>
      <p:sp>
        <p:nvSpPr>
          <p:cNvPr id="20" name="ZoneTexte 19">
            <a:extLst>
              <a:ext uri="{FF2B5EF4-FFF2-40B4-BE49-F238E27FC236}">
                <a16:creationId xmlns:a16="http://schemas.microsoft.com/office/drawing/2014/main" id="{3C069407-6E3D-BA69-DDC1-161C53265C22}"/>
              </a:ext>
            </a:extLst>
          </p:cNvPr>
          <p:cNvSpPr txBox="1"/>
          <p:nvPr/>
        </p:nvSpPr>
        <p:spPr>
          <a:xfrm>
            <a:off x="1401943" y="4029449"/>
            <a:ext cx="615553" cy="1911436"/>
          </a:xfrm>
          <a:prstGeom prst="rect">
            <a:avLst/>
          </a:prstGeom>
        </p:spPr>
        <p:style>
          <a:lnRef idx="3">
            <a:schemeClr val="lt1"/>
          </a:lnRef>
          <a:fillRef idx="1">
            <a:schemeClr val="accent2"/>
          </a:fillRef>
          <a:effectRef idx="1">
            <a:schemeClr val="accent2"/>
          </a:effectRef>
          <a:fontRef idx="minor">
            <a:schemeClr val="lt1"/>
          </a:fontRef>
        </p:style>
        <p:txBody>
          <a:bodyPr vert="vert270" wrap="square" rtlCol="0">
            <a:spAutoFit/>
          </a:bodyPr>
          <a:lstStyle/>
          <a:p>
            <a:pPr algn="ctr"/>
            <a:r>
              <a:rPr lang="fr-FR" sz="1400" dirty="0"/>
              <a:t>Variante 1: Transformer Encoder</a:t>
            </a:r>
          </a:p>
        </p:txBody>
      </p:sp>
    </p:spTree>
    <p:extLst>
      <p:ext uri="{BB962C8B-B14F-4D97-AF65-F5344CB8AC3E}">
        <p14:creationId xmlns:p14="http://schemas.microsoft.com/office/powerpoint/2010/main" val="4003826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24565D-81DA-E5A1-C943-04BAECCC2447}"/>
              </a:ext>
            </a:extLst>
          </p:cNvPr>
          <p:cNvSpPr>
            <a:spLocks noGrp="1"/>
          </p:cNvSpPr>
          <p:nvPr>
            <p:ph type="title"/>
          </p:nvPr>
        </p:nvSpPr>
        <p:spPr/>
        <p:txBody>
          <a:bodyPr/>
          <a:lstStyle/>
          <a:p>
            <a:r>
              <a:rPr lang="fr-FR" dirty="0"/>
              <a:t>ANNEXE : Universal Sentence Encoder </a:t>
            </a:r>
          </a:p>
        </p:txBody>
      </p:sp>
      <p:grpSp>
        <p:nvGrpSpPr>
          <p:cNvPr id="13" name="Groupe 12">
            <a:extLst>
              <a:ext uri="{FF2B5EF4-FFF2-40B4-BE49-F238E27FC236}">
                <a16:creationId xmlns:a16="http://schemas.microsoft.com/office/drawing/2014/main" id="{04B54A35-AD9F-9BBB-D686-10BE0D395D7A}"/>
              </a:ext>
            </a:extLst>
          </p:cNvPr>
          <p:cNvGrpSpPr/>
          <p:nvPr/>
        </p:nvGrpSpPr>
        <p:grpSpPr>
          <a:xfrm>
            <a:off x="115710" y="1489495"/>
            <a:ext cx="4464791" cy="1541043"/>
            <a:chOff x="328881" y="3779102"/>
            <a:chExt cx="5044739" cy="1694922"/>
          </a:xfrm>
        </p:grpSpPr>
        <p:pic>
          <p:nvPicPr>
            <p:cNvPr id="6" name="Image 5">
              <a:extLst>
                <a:ext uri="{FF2B5EF4-FFF2-40B4-BE49-F238E27FC236}">
                  <a16:creationId xmlns:a16="http://schemas.microsoft.com/office/drawing/2014/main" id="{ED445198-726A-B6E6-966F-91AF2B9B78CD}"/>
                </a:ext>
              </a:extLst>
            </p:cNvPr>
            <p:cNvPicPr>
              <a:picLocks noChangeAspect="1"/>
            </p:cNvPicPr>
            <p:nvPr/>
          </p:nvPicPr>
          <p:blipFill>
            <a:blip r:embed="rId2"/>
            <a:stretch>
              <a:fillRect/>
            </a:stretch>
          </p:blipFill>
          <p:spPr>
            <a:xfrm>
              <a:off x="328881" y="4146461"/>
              <a:ext cx="5044739" cy="1327563"/>
            </a:xfrm>
            <a:prstGeom prst="rect">
              <a:avLst/>
            </a:prstGeom>
          </p:spPr>
        </p:pic>
        <p:sp>
          <p:nvSpPr>
            <p:cNvPr id="10" name="ZoneTexte 9">
              <a:extLst>
                <a:ext uri="{FF2B5EF4-FFF2-40B4-BE49-F238E27FC236}">
                  <a16:creationId xmlns:a16="http://schemas.microsoft.com/office/drawing/2014/main" id="{51C699CD-C874-DBF8-63E8-2C74A7283DE2}"/>
                </a:ext>
              </a:extLst>
            </p:cNvPr>
            <p:cNvSpPr txBox="1"/>
            <p:nvPr/>
          </p:nvSpPr>
          <p:spPr>
            <a:xfrm>
              <a:off x="431322" y="3779102"/>
              <a:ext cx="4839855" cy="369332"/>
            </a:xfrm>
            <a:prstGeom prst="rect">
              <a:avLst/>
            </a:prstGeom>
            <a:noFill/>
          </p:spPr>
          <p:txBody>
            <a:bodyPr wrap="square" rtlCol="0">
              <a:spAutoFit/>
            </a:bodyPr>
            <a:lstStyle/>
            <a:p>
              <a:pPr algn="ctr"/>
              <a:r>
                <a:rPr lang="fr-FR" b="1" i="0" dirty="0">
                  <a:solidFill>
                    <a:srgbClr val="3D4144"/>
                  </a:solidFill>
                  <a:effectLst/>
                  <a:latin typeface="-apple-system"/>
                </a:rPr>
                <a:t>a. </a:t>
              </a:r>
              <a:r>
                <a:rPr lang="fr-FR" b="1" i="0" dirty="0" err="1">
                  <a:solidFill>
                    <a:srgbClr val="3D4144"/>
                  </a:solidFill>
                  <a:effectLst/>
                  <a:latin typeface="-apple-system"/>
                </a:rPr>
                <a:t>Modified</a:t>
              </a:r>
              <a:r>
                <a:rPr lang="fr-FR" b="1" i="0" dirty="0">
                  <a:solidFill>
                    <a:srgbClr val="3D4144"/>
                  </a:solidFill>
                  <a:effectLst/>
                  <a:latin typeface="-apple-system"/>
                </a:rPr>
                <a:t> Skip-</a:t>
              </a:r>
              <a:r>
                <a:rPr lang="fr-FR" b="1" i="0" dirty="0" err="1">
                  <a:solidFill>
                    <a:srgbClr val="3D4144"/>
                  </a:solidFill>
                  <a:effectLst/>
                  <a:latin typeface="-apple-system"/>
                </a:rPr>
                <a:t>thought</a:t>
              </a:r>
              <a:endParaRPr lang="fr-FR" b="1" i="0" dirty="0">
                <a:solidFill>
                  <a:srgbClr val="3D4144"/>
                </a:solidFill>
                <a:effectLst/>
                <a:latin typeface="-apple-system"/>
              </a:endParaRPr>
            </a:p>
          </p:txBody>
        </p:sp>
      </p:grpSp>
      <p:sp>
        <p:nvSpPr>
          <p:cNvPr id="15" name="ZoneTexte 14">
            <a:extLst>
              <a:ext uri="{FF2B5EF4-FFF2-40B4-BE49-F238E27FC236}">
                <a16:creationId xmlns:a16="http://schemas.microsoft.com/office/drawing/2014/main" id="{AA4E0810-BC80-DF77-2F94-281BCED642C9}"/>
              </a:ext>
            </a:extLst>
          </p:cNvPr>
          <p:cNvSpPr txBox="1"/>
          <p:nvPr/>
        </p:nvSpPr>
        <p:spPr>
          <a:xfrm>
            <a:off x="5310989" y="1399057"/>
            <a:ext cx="2654428" cy="523220"/>
          </a:xfrm>
          <a:prstGeom prst="rect">
            <a:avLst/>
          </a:prstGeom>
          <a:noFill/>
        </p:spPr>
        <p:txBody>
          <a:bodyPr wrap="square" rtlCol="0">
            <a:spAutoFit/>
          </a:bodyPr>
          <a:lstStyle/>
          <a:p>
            <a:pPr algn="ctr"/>
            <a:r>
              <a:rPr lang="fr-FR" sz="1400" b="1" dirty="0"/>
              <a:t>b. </a:t>
            </a:r>
            <a:r>
              <a:rPr lang="fr-FR" sz="1400" b="1" dirty="0" err="1"/>
              <a:t>Conversational</a:t>
            </a:r>
            <a:r>
              <a:rPr lang="fr-FR" sz="1400" b="1" dirty="0"/>
              <a:t> Input-</a:t>
            </a:r>
            <a:r>
              <a:rPr lang="fr-FR" sz="1400" b="1" dirty="0" err="1"/>
              <a:t>Response</a:t>
            </a:r>
            <a:r>
              <a:rPr lang="fr-FR" sz="1400" b="1" dirty="0"/>
              <a:t> </a:t>
            </a:r>
            <a:r>
              <a:rPr lang="fr-FR" sz="1400" b="1" dirty="0" err="1"/>
              <a:t>Prediction</a:t>
            </a:r>
            <a:endParaRPr lang="fr-FR" sz="1400" b="1" dirty="0"/>
          </a:p>
        </p:txBody>
      </p:sp>
      <p:pic>
        <p:nvPicPr>
          <p:cNvPr id="21" name="Image 20">
            <a:extLst>
              <a:ext uri="{FF2B5EF4-FFF2-40B4-BE49-F238E27FC236}">
                <a16:creationId xmlns:a16="http://schemas.microsoft.com/office/drawing/2014/main" id="{2E20FFCB-9DCC-7048-875F-E170BDC049F9}"/>
              </a:ext>
            </a:extLst>
          </p:cNvPr>
          <p:cNvPicPr>
            <a:picLocks noChangeAspect="1"/>
          </p:cNvPicPr>
          <p:nvPr/>
        </p:nvPicPr>
        <p:blipFill>
          <a:blip r:embed="rId3"/>
          <a:stretch>
            <a:fillRect/>
          </a:stretch>
        </p:blipFill>
        <p:spPr>
          <a:xfrm>
            <a:off x="1157961" y="3135172"/>
            <a:ext cx="2393898" cy="2292124"/>
          </a:xfrm>
          <a:prstGeom prst="rect">
            <a:avLst/>
          </a:prstGeom>
        </p:spPr>
      </p:pic>
      <p:cxnSp>
        <p:nvCxnSpPr>
          <p:cNvPr id="23" name="Connecteur droit 22">
            <a:extLst>
              <a:ext uri="{FF2B5EF4-FFF2-40B4-BE49-F238E27FC236}">
                <a16:creationId xmlns:a16="http://schemas.microsoft.com/office/drawing/2014/main" id="{0EB8348D-4622-67AE-EE51-C06DC8A35490}"/>
              </a:ext>
            </a:extLst>
          </p:cNvPr>
          <p:cNvCxnSpPr/>
          <p:nvPr/>
        </p:nvCxnSpPr>
        <p:spPr>
          <a:xfrm>
            <a:off x="4664364" y="1382964"/>
            <a:ext cx="0" cy="4759218"/>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B0A44C62-0032-3F89-0222-B689F6ED98DA}"/>
              </a:ext>
            </a:extLst>
          </p:cNvPr>
          <p:cNvPicPr>
            <a:picLocks noChangeAspect="1"/>
          </p:cNvPicPr>
          <p:nvPr/>
        </p:nvPicPr>
        <p:blipFill rotWithShape="1">
          <a:blip r:embed="rId4"/>
          <a:srcRect l="3929"/>
          <a:stretch/>
        </p:blipFill>
        <p:spPr>
          <a:xfrm>
            <a:off x="5584077" y="3594519"/>
            <a:ext cx="2203444" cy="2155399"/>
          </a:xfrm>
          <a:prstGeom prst="rect">
            <a:avLst/>
          </a:prstGeom>
        </p:spPr>
      </p:pic>
      <p:pic>
        <p:nvPicPr>
          <p:cNvPr id="27" name="Image 26">
            <a:extLst>
              <a:ext uri="{FF2B5EF4-FFF2-40B4-BE49-F238E27FC236}">
                <a16:creationId xmlns:a16="http://schemas.microsoft.com/office/drawing/2014/main" id="{F6EE2D92-26CF-7162-090A-6B0D7F29EC82}"/>
              </a:ext>
            </a:extLst>
          </p:cNvPr>
          <p:cNvPicPr>
            <a:picLocks noChangeAspect="1"/>
          </p:cNvPicPr>
          <p:nvPr/>
        </p:nvPicPr>
        <p:blipFill>
          <a:blip r:embed="rId5"/>
          <a:stretch>
            <a:fillRect/>
          </a:stretch>
        </p:blipFill>
        <p:spPr>
          <a:xfrm>
            <a:off x="9107178" y="3127158"/>
            <a:ext cx="2175510" cy="2105598"/>
          </a:xfrm>
          <a:prstGeom prst="rect">
            <a:avLst/>
          </a:prstGeom>
        </p:spPr>
      </p:pic>
      <p:sp>
        <p:nvSpPr>
          <p:cNvPr id="28" name="ZoneTexte 27">
            <a:extLst>
              <a:ext uri="{FF2B5EF4-FFF2-40B4-BE49-F238E27FC236}">
                <a16:creationId xmlns:a16="http://schemas.microsoft.com/office/drawing/2014/main" id="{01F23758-820A-C6E5-6EED-F208AD7E45F2}"/>
              </a:ext>
            </a:extLst>
          </p:cNvPr>
          <p:cNvSpPr txBox="1"/>
          <p:nvPr/>
        </p:nvSpPr>
        <p:spPr>
          <a:xfrm>
            <a:off x="9107178" y="1437135"/>
            <a:ext cx="2313178" cy="523220"/>
          </a:xfrm>
          <a:prstGeom prst="rect">
            <a:avLst/>
          </a:prstGeom>
          <a:noFill/>
        </p:spPr>
        <p:txBody>
          <a:bodyPr wrap="square" rtlCol="0">
            <a:spAutoFit/>
          </a:bodyPr>
          <a:lstStyle/>
          <a:p>
            <a:pPr algn="ctr"/>
            <a:r>
              <a:rPr lang="fr-FR" sz="1400" b="1" dirty="0"/>
              <a:t>c. Inférence en langage naturel</a:t>
            </a:r>
          </a:p>
        </p:txBody>
      </p:sp>
      <p:cxnSp>
        <p:nvCxnSpPr>
          <p:cNvPr id="29" name="Connecteur droit 28">
            <a:extLst>
              <a:ext uri="{FF2B5EF4-FFF2-40B4-BE49-F238E27FC236}">
                <a16:creationId xmlns:a16="http://schemas.microsoft.com/office/drawing/2014/main" id="{78B5FE1B-EBB2-6664-F0E4-06B755591287}"/>
              </a:ext>
            </a:extLst>
          </p:cNvPr>
          <p:cNvCxnSpPr>
            <a:cxnSpLocks/>
          </p:cNvCxnSpPr>
          <p:nvPr/>
        </p:nvCxnSpPr>
        <p:spPr>
          <a:xfrm>
            <a:off x="8447349" y="1382964"/>
            <a:ext cx="0" cy="5475036"/>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A50AEEB0-1799-45C4-C159-D4B68AA09BEC}"/>
              </a:ext>
            </a:extLst>
          </p:cNvPr>
          <p:cNvPicPr>
            <a:picLocks noChangeAspect="1"/>
          </p:cNvPicPr>
          <p:nvPr/>
        </p:nvPicPr>
        <p:blipFill>
          <a:blip r:embed="rId6"/>
          <a:stretch>
            <a:fillRect/>
          </a:stretch>
        </p:blipFill>
        <p:spPr>
          <a:xfrm>
            <a:off x="8785593" y="2094432"/>
            <a:ext cx="2818681" cy="665175"/>
          </a:xfrm>
          <a:prstGeom prst="rect">
            <a:avLst/>
          </a:prstGeom>
        </p:spPr>
      </p:pic>
      <p:pic>
        <p:nvPicPr>
          <p:cNvPr id="33" name="Image 32">
            <a:extLst>
              <a:ext uri="{FF2B5EF4-FFF2-40B4-BE49-F238E27FC236}">
                <a16:creationId xmlns:a16="http://schemas.microsoft.com/office/drawing/2014/main" id="{7B95881E-DBFD-402A-0A4A-29A2449CE752}"/>
              </a:ext>
            </a:extLst>
          </p:cNvPr>
          <p:cNvPicPr>
            <a:picLocks noChangeAspect="1"/>
          </p:cNvPicPr>
          <p:nvPr/>
        </p:nvPicPr>
        <p:blipFill>
          <a:blip r:embed="rId7"/>
          <a:stretch>
            <a:fillRect/>
          </a:stretch>
        </p:blipFill>
        <p:spPr>
          <a:xfrm>
            <a:off x="5014172" y="1823502"/>
            <a:ext cx="3153126" cy="1603839"/>
          </a:xfrm>
          <a:prstGeom prst="rect">
            <a:avLst/>
          </a:prstGeom>
        </p:spPr>
      </p:pic>
      <p:sp>
        <p:nvSpPr>
          <p:cNvPr id="34" name="ZoneTexte 33">
            <a:extLst>
              <a:ext uri="{FF2B5EF4-FFF2-40B4-BE49-F238E27FC236}">
                <a16:creationId xmlns:a16="http://schemas.microsoft.com/office/drawing/2014/main" id="{FEBB7115-F8BF-DD26-86C5-252D27345355}"/>
              </a:ext>
            </a:extLst>
          </p:cNvPr>
          <p:cNvSpPr txBox="1"/>
          <p:nvPr/>
        </p:nvSpPr>
        <p:spPr>
          <a:xfrm>
            <a:off x="4771195" y="6243340"/>
            <a:ext cx="3587713"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fr-FR" sz="800" dirty="0"/>
              <a:t>Dans cette tâche, nous devons prédire la réponse correcte pour une entrée donnée parmi une liste de réponses correctes et d'autres réponses échantillonnées au hasard.</a:t>
            </a:r>
          </a:p>
        </p:txBody>
      </p:sp>
      <p:sp>
        <p:nvSpPr>
          <p:cNvPr id="36" name="ZoneTexte 35">
            <a:extLst>
              <a:ext uri="{FF2B5EF4-FFF2-40B4-BE49-F238E27FC236}">
                <a16:creationId xmlns:a16="http://schemas.microsoft.com/office/drawing/2014/main" id="{4A3B1C8A-7F94-0706-11E6-FF5BBACB9E4A}"/>
              </a:ext>
            </a:extLst>
          </p:cNvPr>
          <p:cNvSpPr txBox="1"/>
          <p:nvPr/>
        </p:nvSpPr>
        <p:spPr>
          <a:xfrm>
            <a:off x="286327" y="6304895"/>
            <a:ext cx="3895869"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800" dirty="0"/>
              <a:t>L'idée était d'utiliser la phrase actuelle pour prédire la phrase précédente et suivante.</a:t>
            </a:r>
          </a:p>
        </p:txBody>
      </p:sp>
      <p:sp>
        <p:nvSpPr>
          <p:cNvPr id="37" name="ZoneTexte 36">
            <a:extLst>
              <a:ext uri="{FF2B5EF4-FFF2-40B4-BE49-F238E27FC236}">
                <a16:creationId xmlns:a16="http://schemas.microsoft.com/office/drawing/2014/main" id="{9A918545-FD04-B8F8-72E2-322BDFEEEA9D}"/>
              </a:ext>
            </a:extLst>
          </p:cNvPr>
          <p:cNvSpPr txBox="1"/>
          <p:nvPr/>
        </p:nvSpPr>
        <p:spPr>
          <a:xfrm>
            <a:off x="8562109" y="6243340"/>
            <a:ext cx="3426691" cy="461665"/>
          </a:xfrm>
          <a:prstGeom prst="rect">
            <a:avLst/>
          </a:prstGeom>
          <a:noFill/>
        </p:spPr>
        <p:txBody>
          <a:bodyPr wrap="square" rtlCol="0">
            <a:spAutoFit/>
          </a:bodyPr>
          <a:lstStyle/>
          <a:p>
            <a:r>
              <a:rPr lang="fr-FR" sz="800"/>
              <a:t>Dans cette tâche, nous devons prédire la réponse correcte pour une entrée donnée parmi une liste de réponses correctes et d'autres réponses échantillonnées au hasard.</a:t>
            </a:r>
            <a:endParaRPr lang="fr-FR" sz="800" dirty="0"/>
          </a:p>
        </p:txBody>
      </p:sp>
    </p:spTree>
    <p:extLst>
      <p:ext uri="{BB962C8B-B14F-4D97-AF65-F5344CB8AC3E}">
        <p14:creationId xmlns:p14="http://schemas.microsoft.com/office/powerpoint/2010/main" val="1185505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FFD91-68D6-FFC4-D6FC-C12D83F2060C}"/>
              </a:ext>
            </a:extLst>
          </p:cNvPr>
          <p:cNvSpPr>
            <a:spLocks noGrp="1"/>
          </p:cNvSpPr>
          <p:nvPr>
            <p:ph type="title"/>
          </p:nvPr>
        </p:nvSpPr>
        <p:spPr/>
        <p:txBody>
          <a:bodyPr/>
          <a:lstStyle/>
          <a:p>
            <a:r>
              <a:rPr lang="fr-FR" dirty="0"/>
              <a:t>ANNEXE : Latent Dirichlet Allocation</a:t>
            </a:r>
          </a:p>
        </p:txBody>
      </p:sp>
      <p:sp>
        <p:nvSpPr>
          <p:cNvPr id="7" name="Espace réservé du pied de page 6">
            <a:extLst>
              <a:ext uri="{FF2B5EF4-FFF2-40B4-BE49-F238E27FC236}">
                <a16:creationId xmlns:a16="http://schemas.microsoft.com/office/drawing/2014/main" id="{AF0BDCC6-25FA-F99C-82F7-FDC8732A9DC9}"/>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8" name="Espace réservé de la date 7">
            <a:extLst>
              <a:ext uri="{FF2B5EF4-FFF2-40B4-BE49-F238E27FC236}">
                <a16:creationId xmlns:a16="http://schemas.microsoft.com/office/drawing/2014/main" id="{CC7C944B-252A-D11D-748F-0E1EB7841A30}"/>
              </a:ext>
            </a:extLst>
          </p:cNvPr>
          <p:cNvSpPr>
            <a:spLocks noGrp="1"/>
          </p:cNvSpPr>
          <p:nvPr>
            <p:ph type="dt" sz="half" idx="10"/>
          </p:nvPr>
        </p:nvSpPr>
        <p:spPr/>
        <p:txBody>
          <a:bodyPr/>
          <a:lstStyle/>
          <a:p>
            <a:pPr rtl="0"/>
            <a:r>
              <a:rPr lang="fr-FR"/>
              <a:t>05/05/2023</a:t>
            </a:r>
            <a:endParaRPr lang="fr-FR" dirty="0"/>
          </a:p>
        </p:txBody>
      </p:sp>
      <p:sp>
        <p:nvSpPr>
          <p:cNvPr id="9" name="Espace réservé du numéro de diapositive 8">
            <a:extLst>
              <a:ext uri="{FF2B5EF4-FFF2-40B4-BE49-F238E27FC236}">
                <a16:creationId xmlns:a16="http://schemas.microsoft.com/office/drawing/2014/main" id="{FACE6995-6182-BDD1-493B-6E77307A0B19}"/>
              </a:ext>
            </a:extLst>
          </p:cNvPr>
          <p:cNvSpPr>
            <a:spLocks noGrp="1"/>
          </p:cNvSpPr>
          <p:nvPr>
            <p:ph type="sldNum" sz="quarter" idx="12"/>
          </p:nvPr>
        </p:nvSpPr>
        <p:spPr/>
        <p:txBody>
          <a:bodyPr/>
          <a:lstStyle/>
          <a:p>
            <a:pPr rtl="0"/>
            <a:fld id="{FAEF9944-A4F6-4C59-AEBD-678D6480B8EA}" type="slidenum">
              <a:rPr lang="fr-FR" smtClean="0"/>
              <a:t>35</a:t>
            </a:fld>
            <a:endParaRPr lang="fr-FR" dirty="0"/>
          </a:p>
        </p:txBody>
      </p:sp>
      <p:pic>
        <p:nvPicPr>
          <p:cNvPr id="10" name="Image 9">
            <a:extLst>
              <a:ext uri="{FF2B5EF4-FFF2-40B4-BE49-F238E27FC236}">
                <a16:creationId xmlns:a16="http://schemas.microsoft.com/office/drawing/2014/main" id="{07413921-0814-D9FA-D0C1-AD134669454B}"/>
              </a:ext>
            </a:extLst>
          </p:cNvPr>
          <p:cNvPicPr>
            <a:picLocks noChangeAspect="1"/>
          </p:cNvPicPr>
          <p:nvPr/>
        </p:nvPicPr>
        <p:blipFill>
          <a:blip r:embed="rId2"/>
          <a:stretch>
            <a:fillRect/>
          </a:stretch>
        </p:blipFill>
        <p:spPr>
          <a:xfrm>
            <a:off x="8100290" y="3092410"/>
            <a:ext cx="3870229" cy="2276605"/>
          </a:xfrm>
          <a:prstGeom prst="rect">
            <a:avLst/>
          </a:prstGeom>
        </p:spPr>
      </p:pic>
      <p:sp>
        <p:nvSpPr>
          <p:cNvPr id="11" name="ZoneTexte 10">
            <a:extLst>
              <a:ext uri="{FF2B5EF4-FFF2-40B4-BE49-F238E27FC236}">
                <a16:creationId xmlns:a16="http://schemas.microsoft.com/office/drawing/2014/main" id="{C87CC850-A30E-DCB5-C05A-62734A7AD5A2}"/>
              </a:ext>
            </a:extLst>
          </p:cNvPr>
          <p:cNvSpPr txBox="1"/>
          <p:nvPr/>
        </p:nvSpPr>
        <p:spPr>
          <a:xfrm>
            <a:off x="261497" y="1588654"/>
            <a:ext cx="11865847" cy="1600438"/>
          </a:xfrm>
          <a:prstGeom prst="rect">
            <a:avLst/>
          </a:prstGeom>
          <a:noFill/>
        </p:spPr>
        <p:txBody>
          <a:bodyPr wrap="square">
            <a:spAutoFit/>
          </a:bodyPr>
          <a:lstStyle/>
          <a:p>
            <a:r>
              <a:rPr lang="fr-FR" sz="1600" dirty="0"/>
              <a:t>Le modèle </a:t>
            </a:r>
            <a:r>
              <a:rPr lang="fr-FR" sz="1600" b="1" dirty="0">
                <a:solidFill>
                  <a:srgbClr val="FFC000"/>
                </a:solidFill>
              </a:rPr>
              <a:t>Latent Dirichlet Allocation </a:t>
            </a:r>
            <a:r>
              <a:rPr lang="fr-FR" sz="1600" dirty="0"/>
              <a:t>suppose que chaque document est un mélange d’un petit nombre de </a:t>
            </a:r>
            <a:r>
              <a:rPr lang="fr-FR" sz="1600" b="1" dirty="0">
                <a:solidFill>
                  <a:srgbClr val="00B050"/>
                </a:solidFill>
              </a:rPr>
              <a:t>topics</a:t>
            </a:r>
            <a:r>
              <a:rPr lang="fr-FR" sz="1600" dirty="0"/>
              <a:t>, et que chaque occurrence d’un mot </a:t>
            </a:r>
            <a:r>
              <a:rPr lang="fr-FR" sz="1600" b="1" dirty="0">
                <a:solidFill>
                  <a:srgbClr val="00B0F0"/>
                </a:solidFill>
              </a:rPr>
              <a:t>correspond </a:t>
            </a:r>
            <a:r>
              <a:rPr lang="fr-FR" sz="1600" dirty="0"/>
              <a:t>à l’un des sujets du document. </a:t>
            </a:r>
          </a:p>
          <a:p>
            <a:r>
              <a:rPr lang="fr-FR" sz="1600" dirty="0"/>
              <a:t>En réalité, </a:t>
            </a:r>
            <a:r>
              <a:rPr lang="fr-FR" sz="1600" b="1" dirty="0">
                <a:solidFill>
                  <a:srgbClr val="00B0F0"/>
                </a:solidFill>
              </a:rPr>
              <a:t>chaque mot se voit attribuer un topic selon la loi de Dirichlet</a:t>
            </a:r>
            <a:r>
              <a:rPr lang="fr-FR" sz="1600" dirty="0"/>
              <a:t>.</a:t>
            </a:r>
          </a:p>
          <a:p>
            <a:endParaRPr lang="fr-FR" sz="1000" dirty="0"/>
          </a:p>
          <a:p>
            <a:r>
              <a:rPr lang="fr-FR" sz="1600" dirty="0"/>
              <a:t>On obtient donc un premier topic model. Pour générer le suivant, on prend chaque mot et on met à jour le topic auquel il est associé. Ce nouveau thème est celui qui aurait la plus forte probabilité de le générer dans ce document.</a:t>
            </a:r>
          </a:p>
          <a:p>
            <a:endParaRPr lang="fr-FR" sz="800" dirty="0"/>
          </a:p>
        </p:txBody>
      </p:sp>
      <p:sp>
        <p:nvSpPr>
          <p:cNvPr id="13" name="ZoneTexte 12">
            <a:extLst>
              <a:ext uri="{FF2B5EF4-FFF2-40B4-BE49-F238E27FC236}">
                <a16:creationId xmlns:a16="http://schemas.microsoft.com/office/drawing/2014/main" id="{5405FBFC-86D3-3B65-0F7A-19F7959DCE10}"/>
              </a:ext>
            </a:extLst>
          </p:cNvPr>
          <p:cNvSpPr txBox="1"/>
          <p:nvPr/>
        </p:nvSpPr>
        <p:spPr>
          <a:xfrm>
            <a:off x="261497" y="3205636"/>
            <a:ext cx="7838793" cy="2062103"/>
          </a:xfrm>
          <a:prstGeom prst="rect">
            <a:avLst/>
          </a:prstGeom>
          <a:noFill/>
        </p:spPr>
        <p:txBody>
          <a:bodyPr wrap="square">
            <a:spAutoFit/>
          </a:bodyPr>
          <a:lstStyle/>
          <a:p>
            <a:r>
              <a:rPr lang="fr-FR" sz="1600" dirty="0"/>
              <a:t>Le Latent Dirichlet Allocation n’est pas un algorithme à itération unique. </a:t>
            </a:r>
          </a:p>
          <a:p>
            <a:r>
              <a:rPr lang="fr-FR" sz="1600" dirty="0"/>
              <a:t>A la première itération, l’algorithme attribue au hasard des mots aux k topics (K préalablement défini). Il passe ensuite en revue chaque mot de chaque document et applique des formules de calcul de probabilité.</a:t>
            </a:r>
          </a:p>
          <a:p>
            <a:endParaRPr lang="fr-FR" sz="1000" dirty="0"/>
          </a:p>
          <a:p>
            <a:r>
              <a:rPr lang="fr-FR" dirty="0"/>
              <a:t>Le processus est ensuite </a:t>
            </a:r>
            <a:r>
              <a:rPr lang="fr-FR" b="1" dirty="0">
                <a:solidFill>
                  <a:srgbClr val="FFC000"/>
                </a:solidFill>
              </a:rPr>
              <a:t>répété</a:t>
            </a:r>
            <a:r>
              <a:rPr lang="fr-FR" dirty="0"/>
              <a:t> à travers diverses itérations </a:t>
            </a:r>
            <a:r>
              <a:rPr lang="fr-FR" b="1" dirty="0">
                <a:solidFill>
                  <a:srgbClr val="00B0F0"/>
                </a:solidFill>
              </a:rPr>
              <a:t>jusqu’à ce que l’algorithme génère un ensemble de topics</a:t>
            </a:r>
            <a:r>
              <a:rPr lang="fr-FR" dirty="0"/>
              <a:t> et qu’on obtiennent un modèle satisfaisant.</a:t>
            </a:r>
          </a:p>
        </p:txBody>
      </p:sp>
    </p:spTree>
    <p:extLst>
      <p:ext uri="{BB962C8B-B14F-4D97-AF65-F5344CB8AC3E}">
        <p14:creationId xmlns:p14="http://schemas.microsoft.com/office/powerpoint/2010/main" val="247287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a:t>
            </a:r>
            <a:r>
              <a:rPr lang="fr-FR" dirty="0" err="1"/>
              <a:t>Adjusted</a:t>
            </a:r>
            <a:r>
              <a:rPr lang="fr-FR" dirty="0"/>
              <a:t> Rand Index</a:t>
            </a:r>
          </a:p>
        </p:txBody>
      </p:sp>
      <p:sp>
        <p:nvSpPr>
          <p:cNvPr id="4" name="Espace réservé de la date 3">
            <a:extLst>
              <a:ext uri="{FF2B5EF4-FFF2-40B4-BE49-F238E27FC236}">
                <a16:creationId xmlns:a16="http://schemas.microsoft.com/office/drawing/2014/main" id="{9FA6A728-77E8-F966-CAB8-46FF0EE4174A}"/>
              </a:ext>
            </a:extLst>
          </p:cNvPr>
          <p:cNvSpPr>
            <a:spLocks noGrp="1"/>
          </p:cNvSpPr>
          <p:nvPr>
            <p:ph type="dt" sz="half" idx="10"/>
          </p:nvPr>
        </p:nvSpPr>
        <p:spPr/>
        <p:txBody>
          <a:bodyPr/>
          <a:lstStyle/>
          <a:p>
            <a:pPr rtl="0"/>
            <a:r>
              <a:rPr lang="fr-FR"/>
              <a:t>05/05/2023</a:t>
            </a:r>
            <a:endParaRPr lang="fr-FR" dirty="0"/>
          </a:p>
        </p:txBody>
      </p:sp>
      <p:sp>
        <p:nvSpPr>
          <p:cNvPr id="37" name="ZoneTexte 36">
            <a:extLst>
              <a:ext uri="{FF2B5EF4-FFF2-40B4-BE49-F238E27FC236}">
                <a16:creationId xmlns:a16="http://schemas.microsoft.com/office/drawing/2014/main" id="{DD257F41-6B8A-B70F-6AF0-ACD12F3283B4}"/>
              </a:ext>
            </a:extLst>
          </p:cNvPr>
          <p:cNvSpPr txBox="1"/>
          <p:nvPr/>
        </p:nvSpPr>
        <p:spPr>
          <a:xfrm>
            <a:off x="1265383" y="2322121"/>
            <a:ext cx="10603344" cy="210057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fr-FR" sz="1200" dirty="0"/>
              <a:t>Indice Rand.</a:t>
            </a:r>
          </a:p>
          <a:p>
            <a:endParaRPr lang="fr-FR" sz="1050" dirty="0"/>
          </a:p>
          <a:p>
            <a:r>
              <a:rPr lang="fr-FR" sz="1200" dirty="0"/>
              <a:t>L'indice Rand calcule une mesure de similarité entre deux clusterings en considérant toutes les paires d'échantillons et en comptant les paires qui sont assignées dans le même cluster ou dans des clusters différents dans les clusterings prédits et vrais</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p:txBody>
      </p:sp>
      <p:grpSp>
        <p:nvGrpSpPr>
          <p:cNvPr id="40" name="Groupe 39">
            <a:extLst>
              <a:ext uri="{FF2B5EF4-FFF2-40B4-BE49-F238E27FC236}">
                <a16:creationId xmlns:a16="http://schemas.microsoft.com/office/drawing/2014/main" id="{9E037FBA-8162-6412-1A00-E6E7AF6053DA}"/>
              </a:ext>
            </a:extLst>
          </p:cNvPr>
          <p:cNvGrpSpPr/>
          <p:nvPr/>
        </p:nvGrpSpPr>
        <p:grpSpPr>
          <a:xfrm>
            <a:off x="5550140" y="3243342"/>
            <a:ext cx="6242444" cy="916742"/>
            <a:chOff x="2664934" y="3726090"/>
            <a:chExt cx="6242444" cy="916742"/>
          </a:xfrm>
        </p:grpSpPr>
        <p:pic>
          <p:nvPicPr>
            <p:cNvPr id="4123" name="Picture 27">
              <a:extLst>
                <a:ext uri="{FF2B5EF4-FFF2-40B4-BE49-F238E27FC236}">
                  <a16:creationId xmlns:a16="http://schemas.microsoft.com/office/drawing/2014/main" id="{248EEBC8-807A-77B4-07DC-E4DC4024C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7" b="13847"/>
            <a:stretch/>
          </p:blipFill>
          <p:spPr bwMode="auto">
            <a:xfrm>
              <a:off x="5469619" y="3940642"/>
              <a:ext cx="3437759" cy="702190"/>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 38">
              <a:extLst>
                <a:ext uri="{FF2B5EF4-FFF2-40B4-BE49-F238E27FC236}">
                  <a16:creationId xmlns:a16="http://schemas.microsoft.com/office/drawing/2014/main" id="{134CD031-F8F1-2B41-B01A-31E190BB0DA6}"/>
                </a:ext>
              </a:extLst>
            </p:cNvPr>
            <p:cNvPicPr>
              <a:picLocks noChangeAspect="1"/>
            </p:cNvPicPr>
            <p:nvPr/>
          </p:nvPicPr>
          <p:blipFill>
            <a:blip r:embed="rId3"/>
            <a:stretch>
              <a:fillRect/>
            </a:stretch>
          </p:blipFill>
          <p:spPr>
            <a:xfrm>
              <a:off x="2664934" y="3726090"/>
              <a:ext cx="2804685" cy="916742"/>
            </a:xfrm>
            <a:prstGeom prst="rect">
              <a:avLst/>
            </a:prstGeom>
          </p:spPr>
        </p:pic>
      </p:grpSp>
      <p:pic>
        <p:nvPicPr>
          <p:cNvPr id="42" name="Image 41">
            <a:extLst>
              <a:ext uri="{FF2B5EF4-FFF2-40B4-BE49-F238E27FC236}">
                <a16:creationId xmlns:a16="http://schemas.microsoft.com/office/drawing/2014/main" id="{393CAC29-6835-2F6C-FF00-C6CB75B67767}"/>
              </a:ext>
            </a:extLst>
          </p:cNvPr>
          <p:cNvPicPr>
            <a:picLocks noChangeAspect="1"/>
          </p:cNvPicPr>
          <p:nvPr/>
        </p:nvPicPr>
        <p:blipFill>
          <a:blip r:embed="rId4"/>
          <a:stretch>
            <a:fillRect/>
          </a:stretch>
        </p:blipFill>
        <p:spPr>
          <a:xfrm>
            <a:off x="1359540" y="3203894"/>
            <a:ext cx="3831082" cy="1032328"/>
          </a:xfrm>
          <a:prstGeom prst="rect">
            <a:avLst/>
          </a:prstGeom>
        </p:spPr>
      </p:pic>
      <p:sp>
        <p:nvSpPr>
          <p:cNvPr id="46" name="ZoneTexte 45">
            <a:extLst>
              <a:ext uri="{FF2B5EF4-FFF2-40B4-BE49-F238E27FC236}">
                <a16:creationId xmlns:a16="http://schemas.microsoft.com/office/drawing/2014/main" id="{987C6ECA-A165-1FB5-0958-F6BBA14FAD8E}"/>
              </a:ext>
            </a:extLst>
          </p:cNvPr>
          <p:cNvSpPr txBox="1"/>
          <p:nvPr/>
        </p:nvSpPr>
        <p:spPr>
          <a:xfrm>
            <a:off x="1265383" y="4485379"/>
            <a:ext cx="10518515" cy="1569660"/>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fr-FR" sz="1000" dirty="0"/>
              <a:t>Indice Rand ajusté au hasard.</a:t>
            </a:r>
          </a:p>
          <a:p>
            <a:endParaRPr lang="fr-FR" sz="800" dirty="0"/>
          </a:p>
          <a:p>
            <a:r>
              <a:rPr lang="fr-FR" sz="1000" dirty="0"/>
              <a:t>L'indice Rand calcule une mesure de similarité entre deux regroupements en considérant toutes les paires d'échantillons et en comptant les paires qui sont attribuées dans le même groupe ou dans des groupes différents dans les regroupements prédits et vrais.</a:t>
            </a:r>
          </a:p>
          <a:p>
            <a:endParaRPr lang="fr-FR" sz="800" dirty="0"/>
          </a:p>
          <a:p>
            <a:r>
              <a:rPr lang="fr-FR" sz="1000" dirty="0"/>
              <a:t>Le score RI brut est ensuite "ajusté pour le hasard" dans le score ARI en utilisant le schéma suivant :</a:t>
            </a:r>
          </a:p>
          <a:p>
            <a:endParaRPr lang="fr-FR" sz="1000" dirty="0"/>
          </a:p>
          <a:p>
            <a:endParaRPr lang="fr-FR" sz="1000" dirty="0"/>
          </a:p>
          <a:p>
            <a:endParaRPr lang="fr-FR" sz="1000" dirty="0"/>
          </a:p>
          <a:p>
            <a:endParaRPr lang="fr-FR" sz="1000" dirty="0"/>
          </a:p>
        </p:txBody>
      </p:sp>
      <p:pic>
        <p:nvPicPr>
          <p:cNvPr id="49" name="Image 48">
            <a:extLst>
              <a:ext uri="{FF2B5EF4-FFF2-40B4-BE49-F238E27FC236}">
                <a16:creationId xmlns:a16="http://schemas.microsoft.com/office/drawing/2014/main" id="{1B6B393E-51DD-D39A-E4AB-DE1ACCE0A4B4}"/>
              </a:ext>
            </a:extLst>
          </p:cNvPr>
          <p:cNvPicPr>
            <a:picLocks noChangeAspect="1"/>
          </p:cNvPicPr>
          <p:nvPr/>
        </p:nvPicPr>
        <p:blipFill>
          <a:blip r:embed="rId5"/>
          <a:stretch>
            <a:fillRect/>
          </a:stretch>
        </p:blipFill>
        <p:spPr>
          <a:xfrm>
            <a:off x="3411587" y="5622941"/>
            <a:ext cx="4122777" cy="251482"/>
          </a:xfrm>
          <a:prstGeom prst="rect">
            <a:avLst/>
          </a:prstGeom>
        </p:spPr>
      </p:pic>
    </p:spTree>
    <p:extLst>
      <p:ext uri="{BB962C8B-B14F-4D97-AF65-F5344CB8AC3E}">
        <p14:creationId xmlns:p14="http://schemas.microsoft.com/office/powerpoint/2010/main" val="362675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T-SNE</a:t>
            </a:r>
          </a:p>
        </p:txBody>
      </p:sp>
      <p:sp>
        <p:nvSpPr>
          <p:cNvPr id="37" name="ZoneTexte 36">
            <a:extLst>
              <a:ext uri="{FF2B5EF4-FFF2-40B4-BE49-F238E27FC236}">
                <a16:creationId xmlns:a16="http://schemas.microsoft.com/office/drawing/2014/main" id="{DD257F41-6B8A-B70F-6AF0-ACD12F3283B4}"/>
              </a:ext>
            </a:extLst>
          </p:cNvPr>
          <p:cNvSpPr txBox="1"/>
          <p:nvPr/>
        </p:nvSpPr>
        <p:spPr>
          <a:xfrm>
            <a:off x="1265383" y="2424655"/>
            <a:ext cx="7740072" cy="418576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fr-FR" sz="1400" dirty="0"/>
              <a:t>L'algorithme t-SNE (t-</a:t>
            </a:r>
            <a:r>
              <a:rPr lang="fr-FR" sz="1400" dirty="0" err="1"/>
              <a:t>distributed</a:t>
            </a:r>
            <a:r>
              <a:rPr lang="fr-FR" sz="1400" dirty="0"/>
              <a:t> </a:t>
            </a:r>
            <a:r>
              <a:rPr lang="fr-FR" sz="1400" dirty="0" err="1"/>
              <a:t>stochastic</a:t>
            </a:r>
            <a:r>
              <a:rPr lang="fr-FR" sz="1400" dirty="0"/>
              <a:t> </a:t>
            </a:r>
            <a:r>
              <a:rPr lang="fr-FR" sz="1400" dirty="0" err="1"/>
              <a:t>neighbor</a:t>
            </a:r>
            <a:r>
              <a:rPr lang="fr-FR" sz="1400" dirty="0"/>
              <a:t> </a:t>
            </a:r>
            <a:r>
              <a:rPr lang="fr-FR" sz="1400" dirty="0" err="1"/>
              <a:t>embedding</a:t>
            </a:r>
            <a:r>
              <a:rPr lang="fr-FR" sz="1400" dirty="0"/>
              <a:t>) est une technique de réduction de dimension pour la visualisation de données. Il s'agit d'une méthode non linéaire permettant de représenter un ensemble de points d'un espace à grande dimension dans un espace de deux ou trois dimensions afin d’être visualisées sous la forme d'un nuage de points. </a:t>
            </a:r>
          </a:p>
          <a:p>
            <a:endParaRPr lang="fr-FR" sz="1400" dirty="0"/>
          </a:p>
          <a:p>
            <a:r>
              <a:rPr lang="fr-FR" sz="1400" dirty="0"/>
              <a:t>L'algorithme t-SNE tente de trouver une configuration optimale selon un critère de théorie de l'information afin de conserver la proximité entre les points pendant la transformation : deux points qui sont proches (resp. éloignés) dans l'espace d'origine doivent être proches (resp. éloignés) dans l'espace de faible dimension.</a:t>
            </a:r>
          </a:p>
          <a:p>
            <a:endParaRPr lang="fr-FR" sz="1400" dirty="0"/>
          </a:p>
          <a:p>
            <a:r>
              <a:rPr lang="fr-FR" sz="1400" dirty="0"/>
              <a:t>L'algorithme t-SNE se base sur une interprétation probabiliste des proximités. Une distribution de probabilité est définie sur les paires de points de l'espace d'origine de telle sorte que des points proches l'un de l'autre ont une forte probabilité d'être choisis tandis que des points éloignés ont une faible probabilité d'être sélectionnés. Une distribution de probabilité est également définie de la même manière pour l'espace de visualisation. L'algorithme t-SNE consiste à faire concorder les deux densités de probabilité, en minimisant la divergence de </a:t>
            </a:r>
            <a:r>
              <a:rPr lang="fr-FR" sz="1400" dirty="0" err="1"/>
              <a:t>Kullback-Leibler</a:t>
            </a:r>
            <a:r>
              <a:rPr lang="fr-FR" sz="1400" dirty="0"/>
              <a:t> entre les deux distributions par rapport à l'emplacement des points sur la carte.</a:t>
            </a:r>
          </a:p>
        </p:txBody>
      </p:sp>
      <p:pic>
        <p:nvPicPr>
          <p:cNvPr id="7170" name="Picture 2" descr="le résultat obtenu avec une analyse en composantes principales">
            <a:extLst>
              <a:ext uri="{FF2B5EF4-FFF2-40B4-BE49-F238E27FC236}">
                <a16:creationId xmlns:a16="http://schemas.microsoft.com/office/drawing/2014/main" id="{54AE39CA-AAFD-11D7-0894-496B1D44E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0246" y="2372605"/>
            <a:ext cx="2381222" cy="19953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ésultat obtenu par réduction de dimension avec la méthode TSNE">
            <a:extLst>
              <a:ext uri="{FF2B5EF4-FFF2-40B4-BE49-F238E27FC236}">
                <a16:creationId xmlns:a16="http://schemas.microsoft.com/office/drawing/2014/main" id="{4A2A5C51-525B-0D69-7F4E-92B28416C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913" y="4686832"/>
            <a:ext cx="2409889" cy="199536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658D0B7-EB41-0FCD-3AAC-5D412C5B891E}"/>
              </a:ext>
            </a:extLst>
          </p:cNvPr>
          <p:cNvSpPr txBox="1"/>
          <p:nvPr/>
        </p:nvSpPr>
        <p:spPr>
          <a:xfrm>
            <a:off x="9717798" y="5469069"/>
            <a:ext cx="2166118" cy="4308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1100" dirty="0"/>
              <a:t>Reduction de dimension avec une ACP</a:t>
            </a:r>
          </a:p>
        </p:txBody>
      </p:sp>
      <p:sp>
        <p:nvSpPr>
          <p:cNvPr id="5" name="ZoneTexte 4">
            <a:extLst>
              <a:ext uri="{FF2B5EF4-FFF2-40B4-BE49-F238E27FC236}">
                <a16:creationId xmlns:a16="http://schemas.microsoft.com/office/drawing/2014/main" id="{811E5002-5164-AA7E-F9FB-3B6B1779132B}"/>
              </a:ext>
            </a:extLst>
          </p:cNvPr>
          <p:cNvSpPr txBox="1"/>
          <p:nvPr/>
        </p:nvSpPr>
        <p:spPr>
          <a:xfrm>
            <a:off x="9717798" y="3154841"/>
            <a:ext cx="2166118" cy="43088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fr-FR" sz="1100" dirty="0"/>
              <a:t>Reduction de dimension avec un TSNE</a:t>
            </a:r>
          </a:p>
        </p:txBody>
      </p:sp>
      <p:sp>
        <p:nvSpPr>
          <p:cNvPr id="6" name="ZoneTexte 5">
            <a:extLst>
              <a:ext uri="{FF2B5EF4-FFF2-40B4-BE49-F238E27FC236}">
                <a16:creationId xmlns:a16="http://schemas.microsoft.com/office/drawing/2014/main" id="{18F11634-6F78-B0DF-6579-E7AA0A542A16}"/>
              </a:ext>
            </a:extLst>
          </p:cNvPr>
          <p:cNvSpPr txBox="1"/>
          <p:nvPr/>
        </p:nvSpPr>
        <p:spPr>
          <a:xfrm rot="16200000">
            <a:off x="8414028" y="4183299"/>
            <a:ext cx="188688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dirty="0" err="1"/>
              <a:t>Dataset</a:t>
            </a:r>
            <a:r>
              <a:rPr lang="fr-FR" dirty="0"/>
              <a:t> DIGIT</a:t>
            </a:r>
          </a:p>
        </p:txBody>
      </p:sp>
    </p:spTree>
    <p:extLst>
      <p:ext uri="{BB962C8B-B14F-4D97-AF65-F5344CB8AC3E}">
        <p14:creationId xmlns:p14="http://schemas.microsoft.com/office/powerpoint/2010/main" val="118031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91F606-0C75-E3B1-BB59-3208EB40E5EC}"/>
              </a:ext>
            </a:extLst>
          </p:cNvPr>
          <p:cNvSpPr>
            <a:spLocks noGrp="1"/>
          </p:cNvSpPr>
          <p:nvPr>
            <p:ph type="title"/>
          </p:nvPr>
        </p:nvSpPr>
        <p:spPr/>
        <p:txBody>
          <a:bodyPr/>
          <a:lstStyle/>
          <a:p>
            <a:r>
              <a:rPr lang="fr-FR" dirty="0"/>
              <a:t>ANNEXE : VGG16</a:t>
            </a:r>
          </a:p>
        </p:txBody>
      </p:sp>
      <p:pic>
        <p:nvPicPr>
          <p:cNvPr id="6" name="Image 5">
            <a:extLst>
              <a:ext uri="{FF2B5EF4-FFF2-40B4-BE49-F238E27FC236}">
                <a16:creationId xmlns:a16="http://schemas.microsoft.com/office/drawing/2014/main" id="{10BEBC46-F140-A6CE-F43A-3866DA7B2B97}"/>
              </a:ext>
            </a:extLst>
          </p:cNvPr>
          <p:cNvPicPr>
            <a:picLocks noChangeAspect="1"/>
          </p:cNvPicPr>
          <p:nvPr/>
        </p:nvPicPr>
        <p:blipFill>
          <a:blip r:embed="rId2"/>
          <a:stretch>
            <a:fillRect/>
          </a:stretch>
        </p:blipFill>
        <p:spPr>
          <a:xfrm>
            <a:off x="7708960" y="2481710"/>
            <a:ext cx="4136175" cy="2431918"/>
          </a:xfrm>
          <a:prstGeom prst="rect">
            <a:avLst/>
          </a:prstGeom>
        </p:spPr>
      </p:pic>
      <p:pic>
        <p:nvPicPr>
          <p:cNvPr id="6146" name="Picture 2">
            <a:extLst>
              <a:ext uri="{FF2B5EF4-FFF2-40B4-BE49-F238E27FC236}">
                <a16:creationId xmlns:a16="http://schemas.microsoft.com/office/drawing/2014/main" id="{D23F3262-9E7E-C82B-AB00-07CA5F435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052" y="5080778"/>
            <a:ext cx="4659992" cy="128786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774709D1-3AE5-E169-D8D4-06D054820C32}"/>
              </a:ext>
            </a:extLst>
          </p:cNvPr>
          <p:cNvSpPr txBox="1"/>
          <p:nvPr/>
        </p:nvSpPr>
        <p:spPr>
          <a:xfrm>
            <a:off x="1159886" y="2721856"/>
            <a:ext cx="6210966" cy="36009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sz="1400" b="1" dirty="0">
                <a:solidFill>
                  <a:srgbClr val="00B0F0"/>
                </a:solidFill>
              </a:rPr>
              <a:t>VGG16</a:t>
            </a:r>
            <a:r>
              <a:rPr lang="fr-FR" sz="1400" dirty="0"/>
              <a:t> est un modèle de </a:t>
            </a:r>
            <a:r>
              <a:rPr lang="fr-FR" sz="1400" b="1" dirty="0">
                <a:solidFill>
                  <a:srgbClr val="00B050"/>
                </a:solidFill>
              </a:rPr>
              <a:t>réseau de neurones à convolution </a:t>
            </a:r>
            <a:r>
              <a:rPr lang="fr-FR" sz="1400" dirty="0"/>
              <a:t>conçu par K. </a:t>
            </a:r>
            <a:r>
              <a:rPr lang="fr-FR" sz="1400" dirty="0" err="1"/>
              <a:t>Simonyan</a:t>
            </a:r>
            <a:r>
              <a:rPr lang="fr-FR" sz="1400" dirty="0"/>
              <a:t> et A. </a:t>
            </a:r>
            <a:r>
              <a:rPr lang="fr-FR" sz="1400" dirty="0" err="1"/>
              <a:t>Zisserman</a:t>
            </a:r>
            <a:r>
              <a:rPr lang="fr-FR" sz="1400" dirty="0"/>
              <a:t>. </a:t>
            </a:r>
          </a:p>
          <a:p>
            <a:endParaRPr lang="fr-FR" sz="800" dirty="0"/>
          </a:p>
          <a:p>
            <a:r>
              <a:rPr lang="fr-FR" sz="1400" dirty="0"/>
              <a:t>Ce modèle est utilisé dans la </a:t>
            </a:r>
            <a:r>
              <a:rPr lang="fr-FR" sz="1400" b="1" dirty="0">
                <a:solidFill>
                  <a:srgbClr val="FFC000"/>
                </a:solidFill>
              </a:rPr>
              <a:t>vision par ordinateur. </a:t>
            </a:r>
            <a:r>
              <a:rPr lang="fr-FR" sz="1400" dirty="0"/>
              <a:t>Il a notamment remporté le concours ILSVRC (</a:t>
            </a:r>
            <a:r>
              <a:rPr lang="fr-FR" sz="1400" dirty="0" err="1"/>
              <a:t>ImageNet</a:t>
            </a:r>
            <a:r>
              <a:rPr lang="fr-FR" sz="1400" dirty="0"/>
              <a:t> Large </a:t>
            </a:r>
            <a:r>
              <a:rPr lang="fr-FR" sz="1400" dirty="0" err="1"/>
              <a:t>Scale</a:t>
            </a:r>
            <a:r>
              <a:rPr lang="fr-FR" sz="1400" dirty="0"/>
              <a:t> Visual Recognition Challenge) en 2014.</a:t>
            </a:r>
          </a:p>
          <a:p>
            <a:endParaRPr lang="fr-FR" sz="800" dirty="0"/>
          </a:p>
          <a:p>
            <a:r>
              <a:rPr lang="fr-FR" sz="1400" dirty="0"/>
              <a:t>Ce modèle atteint une précision de test de </a:t>
            </a:r>
            <a:r>
              <a:rPr lang="fr-FR" sz="1400" b="1" dirty="0">
                <a:solidFill>
                  <a:srgbClr val="00B0F0"/>
                </a:solidFill>
              </a:rPr>
              <a:t>92,7%</a:t>
            </a:r>
            <a:r>
              <a:rPr lang="fr-FR" sz="1400" dirty="0"/>
              <a:t> dans </a:t>
            </a:r>
            <a:r>
              <a:rPr lang="fr-FR" sz="1400" dirty="0" err="1"/>
              <a:t>ImageNet</a:t>
            </a:r>
            <a:r>
              <a:rPr lang="fr-FR" sz="1400" dirty="0"/>
              <a:t>, qui qui regroupe plus de 14 millions d’images appartenant à 1000 classes. </a:t>
            </a:r>
          </a:p>
          <a:p>
            <a:endParaRPr lang="fr-FR" sz="800" dirty="0"/>
          </a:p>
          <a:p>
            <a:r>
              <a:rPr lang="fr-FR" sz="1400" dirty="0"/>
              <a:t>Il reçoit une image couleur de 224x224 pixels en entrée et en sorti, il fournit un vecteur de taille 1000 contenant les probabilités d'appartenance de l'image à chacune de ces classes.</a:t>
            </a:r>
          </a:p>
          <a:p>
            <a:endParaRPr lang="fr-FR" sz="800" dirty="0"/>
          </a:p>
          <a:p>
            <a:r>
              <a:rPr lang="fr-FR" sz="1400" dirty="0"/>
              <a:t>C’est un algorithme qui peut être utilisé par </a:t>
            </a:r>
            <a:r>
              <a:rPr lang="fr-FR" sz="1400" b="1" dirty="0">
                <a:solidFill>
                  <a:schemeClr val="accent4">
                    <a:lumMod val="75000"/>
                  </a:schemeClr>
                </a:solidFill>
              </a:rPr>
              <a:t>Transfert Learning</a:t>
            </a:r>
            <a:r>
              <a:rPr lang="fr-FR" sz="1400" dirty="0"/>
              <a:t> pour éviter d’avoir à le réentraîner et résoudre des problématiques proches sur lesquelles VGG a déjà été entraîné.</a:t>
            </a:r>
          </a:p>
        </p:txBody>
      </p:sp>
      <p:pic>
        <p:nvPicPr>
          <p:cNvPr id="11" name="Image 10">
            <a:extLst>
              <a:ext uri="{FF2B5EF4-FFF2-40B4-BE49-F238E27FC236}">
                <a16:creationId xmlns:a16="http://schemas.microsoft.com/office/drawing/2014/main" id="{C1DB864C-CD3F-656B-5F40-250F6D54683A}"/>
              </a:ext>
            </a:extLst>
          </p:cNvPr>
          <p:cNvPicPr>
            <a:picLocks noChangeAspect="1"/>
          </p:cNvPicPr>
          <p:nvPr/>
        </p:nvPicPr>
        <p:blipFill>
          <a:blip r:embed="rId2"/>
          <a:stretch>
            <a:fillRect/>
          </a:stretch>
        </p:blipFill>
        <p:spPr>
          <a:xfrm>
            <a:off x="7861360" y="2634110"/>
            <a:ext cx="4136175" cy="2431918"/>
          </a:xfrm>
          <a:prstGeom prst="rect">
            <a:avLst/>
          </a:prstGeom>
        </p:spPr>
      </p:pic>
    </p:spTree>
    <p:extLst>
      <p:ext uri="{BB962C8B-B14F-4D97-AF65-F5344CB8AC3E}">
        <p14:creationId xmlns:p14="http://schemas.microsoft.com/office/powerpoint/2010/main" val="1971687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héma illustrant la construction d'une pyramide de différences de gaussiens (DoG) à partir de la pyramide de gradients. 3 octaves de 5 gradients sont représentées, et sous chaque octave, sont représentées les différences de gaussiennes issues de chaque paire d'images successives.">
            <a:extLst>
              <a:ext uri="{FF2B5EF4-FFF2-40B4-BE49-F238E27FC236}">
                <a16:creationId xmlns:a16="http://schemas.microsoft.com/office/drawing/2014/main" id="{6D4CD495-F314-D51B-7CA9-4944C1311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117" y="1623521"/>
            <a:ext cx="2273302" cy="194519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3603128-B638-0619-5A1C-8AB03013654F}"/>
              </a:ext>
            </a:extLst>
          </p:cNvPr>
          <p:cNvSpPr>
            <a:spLocks noGrp="1"/>
          </p:cNvSpPr>
          <p:nvPr>
            <p:ph type="title"/>
          </p:nvPr>
        </p:nvSpPr>
        <p:spPr>
          <a:xfrm>
            <a:off x="-1" y="282132"/>
            <a:ext cx="6900247" cy="68721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fr-FR" sz="3200" dirty="0"/>
              <a:t>ANNEXE : DETECTEUR SIFT</a:t>
            </a:r>
          </a:p>
        </p:txBody>
      </p:sp>
      <p:sp>
        <p:nvSpPr>
          <p:cNvPr id="3" name="ZoneTexte 2">
            <a:extLst>
              <a:ext uri="{FF2B5EF4-FFF2-40B4-BE49-F238E27FC236}">
                <a16:creationId xmlns:a16="http://schemas.microsoft.com/office/drawing/2014/main" id="{5290DAAF-ACB0-9455-D745-BF5241056B1D}"/>
              </a:ext>
            </a:extLst>
          </p:cNvPr>
          <p:cNvSpPr txBox="1"/>
          <p:nvPr/>
        </p:nvSpPr>
        <p:spPr>
          <a:xfrm>
            <a:off x="67734" y="969347"/>
            <a:ext cx="6747934"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eiryo (Corps)"/>
                <a:ea typeface="+mn-ea"/>
                <a:cs typeface="+mn-cs"/>
              </a:rPr>
              <a:t>Un descripteur est un vecteur qui décrit le voisinage de la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à laquelle il est associé. Il est utilisé pour repérer les paires de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features</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qui se ressemblent le plus dans deux images. Pour faciliter cette étape de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matching</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le descripteur doit présenter de nombreuses propriétés d'invariance (rotation, échelle, illumination). Ainsi, les descripteurs de deux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features</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identiques à un changement géométrique ou photométrique près doivent donc être aussi proches que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eiryo (Corps)"/>
                <a:ea typeface="+mn-ea"/>
                <a:cs typeface="+mn-cs"/>
              </a:rPr>
              <a:t>L'algorithme SIFT se divise en plusieurs étapes: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prstClr val="black"/>
                </a:solidFill>
                <a:effectLst/>
                <a:uLnTx/>
                <a:uFillTx/>
                <a:latin typeface="Meiryo (Corps)"/>
                <a:ea typeface="+mn-ea"/>
                <a:cs typeface="+mn-cs"/>
              </a:rPr>
              <a:t>I. Détection</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 création de l'espace des échelles, calcul des "</a:t>
            </a:r>
            <a:r>
              <a:rPr kumimoji="0" lang="fr-FR" sz="1200" b="0" i="0" u="none" strike="noStrike" kern="1200" cap="none" spc="0" normalizeH="0" baseline="0" noProof="0" dirty="0" err="1">
                <a:ln>
                  <a:noFill/>
                </a:ln>
                <a:solidFill>
                  <a:prstClr val="black"/>
                </a:solidFill>
                <a:effectLst/>
                <a:uLnTx/>
                <a:uFillTx/>
                <a:latin typeface="Meiryo (Corps)"/>
                <a:ea typeface="+mn-ea"/>
                <a:cs typeface="+mn-cs"/>
              </a:rPr>
              <a:t>DoG</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localisation des points d'intérêt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prstClr val="black"/>
                </a:solidFill>
                <a:effectLst/>
                <a:uLnTx/>
                <a:uFillTx/>
                <a:latin typeface="Meiryo (Corps)"/>
                <a:ea typeface="+mn-ea"/>
                <a:cs typeface="+mn-cs"/>
              </a:rPr>
              <a:t>II. Description</a:t>
            </a:r>
            <a:r>
              <a:rPr kumimoji="0" lang="fr-FR" sz="1200" b="0" i="0" u="none" strike="noStrike" kern="1200" cap="none" spc="0" normalizeH="0" baseline="0" noProof="0" dirty="0">
                <a:ln>
                  <a:noFill/>
                </a:ln>
                <a:solidFill>
                  <a:prstClr val="black"/>
                </a:solidFill>
                <a:effectLst/>
                <a:uLnTx/>
                <a:uFillTx/>
                <a:latin typeface="Meiryo (Corps)"/>
                <a:ea typeface="+mn-ea"/>
                <a:cs typeface="+mn-cs"/>
              </a:rPr>
              <a:t> : assignation d'orientation, création des descripteurs</a:t>
            </a:r>
          </a:p>
        </p:txBody>
      </p:sp>
      <p:sp>
        <p:nvSpPr>
          <p:cNvPr id="4" name="ZoneTexte 3">
            <a:extLst>
              <a:ext uri="{FF2B5EF4-FFF2-40B4-BE49-F238E27FC236}">
                <a16:creationId xmlns:a16="http://schemas.microsoft.com/office/drawing/2014/main" id="{903C6201-C80D-735E-A615-9A2E94181CCB}"/>
              </a:ext>
            </a:extLst>
          </p:cNvPr>
          <p:cNvSpPr txBox="1"/>
          <p:nvPr/>
        </p:nvSpPr>
        <p:spPr>
          <a:xfrm>
            <a:off x="67734" y="2929720"/>
            <a:ext cx="6832512" cy="14773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prstClr val="white"/>
                </a:solidFill>
                <a:effectLst/>
                <a:uLnTx/>
                <a:uFillTx/>
                <a:latin typeface="Meiryo (Corps)"/>
                <a:ea typeface="+mn-ea"/>
                <a:cs typeface="+mn-cs"/>
              </a:rPr>
              <a:t>1).Création de l'espace des échelles </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scale-space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La détection des </a:t>
            </a:r>
            <a:r>
              <a:rPr kumimoji="0" lang="fr-FR" sz="1000" b="0" i="1" u="none" strike="noStrike" kern="1200" cap="none" spc="0" normalizeH="0" baseline="0" noProof="0" dirty="0" err="1">
                <a:ln>
                  <a:noFill/>
                </a:ln>
                <a:solidFill>
                  <a:srgbClr val="271A38"/>
                </a:solidFill>
                <a:effectLst/>
                <a:uLnTx/>
                <a:uFillTx/>
                <a:latin typeface="Meiryo (Corps)"/>
                <a:ea typeface="+mn-ea"/>
                <a:cs typeface="+mn-cs"/>
              </a:rPr>
              <a:t>features</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de différentes tailles consiste </a:t>
            </a:r>
          </a:p>
          <a:p>
            <a:pPr marL="228600" marR="0" lvl="0" indent="-228600" algn="l" defTabSz="914400" rtl="0" eaLnBrk="1" fontAlgn="auto" latinLnBrk="0" hangingPunct="1">
              <a:lnSpc>
                <a:spcPct val="100000"/>
              </a:lnSpc>
              <a:spcBef>
                <a:spcPts val="0"/>
              </a:spcBef>
              <a:spcAft>
                <a:spcPts val="0"/>
              </a:spcAft>
              <a:buClrTx/>
              <a:buSzTx/>
              <a:buFont typeface="+mj-lt"/>
              <a:buAutoNum type="alphaLcParen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à flouter notre image </a:t>
            </a:r>
          </a:p>
          <a:p>
            <a:pPr marL="228600" marR="0" lvl="0" indent="-228600" algn="l" defTabSz="914400" rtl="0" eaLnBrk="1" fontAlgn="auto" latinLnBrk="0" hangingPunct="1">
              <a:lnSpc>
                <a:spcPct val="100000"/>
              </a:lnSpc>
              <a:spcBef>
                <a:spcPts val="0"/>
              </a:spcBef>
              <a:spcAft>
                <a:spcPts val="0"/>
              </a:spcAft>
              <a:buClrTx/>
              <a:buSzTx/>
              <a:buFont typeface="+mj-lt"/>
              <a:buAutoNum type="alphaLcParen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à réduire sa taille plusieurs fois.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271A38"/>
                </a:solidFill>
                <a:effectLst/>
                <a:uLnTx/>
                <a:uFillTx/>
                <a:latin typeface="Meiryo (Corps)"/>
                <a:ea typeface="+mn-ea"/>
                <a:cs typeface="+mn-cs"/>
              </a:rPr>
              <a:t>Définition</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Flou: Appliquer un filtre gaussien de variance σ, qui va estomper les détails de l'image de rayon inférieur à σ.</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Plus σ est élevé, plus l'image est floue, et plus les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features</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trouvées seront de grande échelle.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Chaque fois qu'on réduit l'image, on définit une nouvelle octave.</a:t>
            </a: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p:txBody>
      </p:sp>
      <p:pic>
        <p:nvPicPr>
          <p:cNvPr id="5" name="Image 4">
            <a:extLst>
              <a:ext uri="{FF2B5EF4-FFF2-40B4-BE49-F238E27FC236}">
                <a16:creationId xmlns:a16="http://schemas.microsoft.com/office/drawing/2014/main" id="{81E9F2D2-4272-CC78-EE2C-45755C4B1B0B}"/>
              </a:ext>
            </a:extLst>
          </p:cNvPr>
          <p:cNvPicPr>
            <a:picLocks noChangeAspect="1"/>
          </p:cNvPicPr>
          <p:nvPr/>
        </p:nvPicPr>
        <p:blipFill>
          <a:blip r:embed="rId3"/>
          <a:stretch>
            <a:fillRect/>
          </a:stretch>
        </p:blipFill>
        <p:spPr>
          <a:xfrm>
            <a:off x="439615" y="4579817"/>
            <a:ext cx="5185882" cy="2129345"/>
          </a:xfrm>
          <a:prstGeom prst="rect">
            <a:avLst/>
          </a:prstGeom>
        </p:spPr>
      </p:pic>
      <p:sp>
        <p:nvSpPr>
          <p:cNvPr id="6" name="ZoneTexte 5">
            <a:extLst>
              <a:ext uri="{FF2B5EF4-FFF2-40B4-BE49-F238E27FC236}">
                <a16:creationId xmlns:a16="http://schemas.microsoft.com/office/drawing/2014/main" id="{01055EDF-8A68-D050-A8BC-640D52D4BD9B}"/>
              </a:ext>
            </a:extLst>
          </p:cNvPr>
          <p:cNvSpPr txBox="1"/>
          <p:nvPr/>
        </p:nvSpPr>
        <p:spPr>
          <a:xfrm>
            <a:off x="6804758" y="57914"/>
            <a:ext cx="5283199"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prstClr val="white"/>
                </a:solidFill>
                <a:effectLst/>
                <a:uLnTx/>
                <a:uFillTx/>
                <a:latin typeface="Meiryo (Corps)"/>
                <a:ea typeface="+mn-ea"/>
                <a:cs typeface="+mn-cs"/>
              </a:rPr>
              <a:t>2).Calcul des « </a:t>
            </a:r>
            <a:r>
              <a:rPr kumimoji="0" lang="fr-FR" sz="1000" b="1" i="0" u="none" strike="noStrike" kern="1200" cap="none" spc="0" normalizeH="0" baseline="0" noProof="0" dirty="0" err="1">
                <a:ln>
                  <a:noFill/>
                </a:ln>
                <a:solidFill>
                  <a:prstClr val="white"/>
                </a:solidFill>
                <a:effectLst/>
                <a:uLnTx/>
                <a:uFillTx/>
                <a:latin typeface="Meiryo (Corps)"/>
                <a:ea typeface="+mn-ea"/>
                <a:cs typeface="+mn-cs"/>
              </a:rPr>
              <a:t>DoG</a:t>
            </a:r>
            <a:r>
              <a:rPr kumimoji="0" lang="fr-FR" sz="1000" b="1" i="0" u="none" strike="noStrike" kern="1200" cap="none" spc="0" normalizeH="0" baseline="0" noProof="0" dirty="0">
                <a:ln>
                  <a:noFill/>
                </a:ln>
                <a:solidFill>
                  <a:prstClr val="white"/>
                </a:solidFill>
                <a:effectLst/>
                <a:uLnTx/>
                <a:uFillTx/>
                <a:latin typeface="Meiryo (Corps)"/>
                <a:ea typeface="+mn-ea"/>
                <a:cs typeface="+mn-cs"/>
              </a:rPr>
              <a:t> » </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Difference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of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Gaussians</a:t>
            </a:r>
            <a:r>
              <a:rPr kumimoji="0" lang="fr-FR" sz="1000" b="0" i="0" u="none" strike="noStrike" kern="1200" cap="none" spc="0" normalizeH="0" baseline="0" noProof="0" dirty="0">
                <a:ln>
                  <a:noFill/>
                </a:ln>
                <a:solidFill>
                  <a:prstClr val="white"/>
                </a:solidFill>
                <a:effectLst/>
                <a:uLnTx/>
                <a:uFillTx/>
                <a:latin typeface="Meiryo (Corp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Meiryo (Corp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Meiryo (Corps)"/>
                <a:ea typeface="+mn-ea"/>
                <a:cs typeface="+mn-cs"/>
              </a:rPr>
              <a: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DoG:une</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image obtenue en faisant la soustraction de deux images successives (deux flous Gaussiens de paramètres σ et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kσ</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dans une octave. Cette nouvelle image contient alors seulement les détails de l'image originale dont l'échelle varie entre σ et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kσ</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On calcule les </a:t>
            </a:r>
            <a:r>
              <a:rPr kumimoji="0" lang="fr-FR" sz="1000" b="0" i="0" u="none" strike="noStrike" kern="1200" cap="none" spc="0" normalizeH="0" baseline="0" noProof="0" dirty="0" err="1">
                <a:ln>
                  <a:noFill/>
                </a:ln>
                <a:solidFill>
                  <a:prstClr val="white"/>
                </a:solidFill>
                <a:effectLst/>
                <a:uLnTx/>
                <a:uFillTx/>
                <a:latin typeface="Meiryo (Corps)"/>
                <a:ea typeface="+mn-ea"/>
                <a:cs typeface="+mn-cs"/>
              </a:rPr>
              <a:t>DoG</a:t>
            </a:r>
            <a:r>
              <a:rPr kumimoji="0" lang="fr-FR" sz="1000" b="0" i="0" u="none" strike="noStrike" kern="1200" cap="none" spc="0" normalizeH="0" baseline="0" noProof="0" dirty="0">
                <a:ln>
                  <a:noFill/>
                </a:ln>
                <a:solidFill>
                  <a:prstClr val="white"/>
                </a:solidFill>
                <a:effectLst/>
                <a:uLnTx/>
                <a:uFillTx/>
                <a:latin typeface="Meiryo (Corps)"/>
                <a:ea typeface="+mn-ea"/>
                <a:cs typeface="+mn-cs"/>
              </a:rPr>
              <a:t> pour chaque paire d'images consécutives dans chaque octave de l'espace des échelles.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white"/>
              </a:solidFill>
              <a:effectLst/>
              <a:uLnTx/>
              <a:uFillTx/>
              <a:latin typeface="Meiryo (Corps)"/>
              <a:ea typeface="+mn-ea"/>
              <a:cs typeface="+mn-cs"/>
            </a:endParaRPr>
          </a:p>
        </p:txBody>
      </p:sp>
      <p:pic>
        <p:nvPicPr>
          <p:cNvPr id="8" name="Image 7">
            <a:extLst>
              <a:ext uri="{FF2B5EF4-FFF2-40B4-BE49-F238E27FC236}">
                <a16:creationId xmlns:a16="http://schemas.microsoft.com/office/drawing/2014/main" id="{4485371C-25B6-615E-3D90-D159BE85C68C}"/>
              </a:ext>
            </a:extLst>
          </p:cNvPr>
          <p:cNvPicPr>
            <a:picLocks noChangeAspect="1"/>
          </p:cNvPicPr>
          <p:nvPr/>
        </p:nvPicPr>
        <p:blipFill>
          <a:blip r:embed="rId4"/>
          <a:stretch>
            <a:fillRect/>
          </a:stretch>
        </p:blipFill>
        <p:spPr>
          <a:xfrm>
            <a:off x="9444239" y="1684217"/>
            <a:ext cx="2639238" cy="1884499"/>
          </a:xfrm>
          <a:prstGeom prst="rect">
            <a:avLst/>
          </a:prstGeom>
        </p:spPr>
      </p:pic>
      <p:grpSp>
        <p:nvGrpSpPr>
          <p:cNvPr id="9" name="Groupe 8">
            <a:extLst>
              <a:ext uri="{FF2B5EF4-FFF2-40B4-BE49-F238E27FC236}">
                <a16:creationId xmlns:a16="http://schemas.microsoft.com/office/drawing/2014/main" id="{F00122A8-4ACB-DC6B-7624-540ABD500BC1}"/>
              </a:ext>
            </a:extLst>
          </p:cNvPr>
          <p:cNvGrpSpPr/>
          <p:nvPr/>
        </p:nvGrpSpPr>
        <p:grpSpPr>
          <a:xfrm>
            <a:off x="6900247" y="3594193"/>
            <a:ext cx="5234783" cy="3229966"/>
            <a:chOff x="152396" y="1166055"/>
            <a:chExt cx="5234783" cy="3229966"/>
          </a:xfrm>
        </p:grpSpPr>
        <p:pic>
          <p:nvPicPr>
            <p:cNvPr id="10" name="Picture 2" descr="Le point d'intérêt (repéré par une croix) et son voisinage (26 voisins)">
              <a:extLst>
                <a:ext uri="{FF2B5EF4-FFF2-40B4-BE49-F238E27FC236}">
                  <a16:creationId xmlns:a16="http://schemas.microsoft.com/office/drawing/2014/main" id="{5280D38C-7FFD-7D0E-7D07-16D25C620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532" y="2378713"/>
              <a:ext cx="1712647" cy="138671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5A14DA7B-623E-E06A-596D-1C4209E70FCF}"/>
                </a:ext>
              </a:extLst>
            </p:cNvPr>
            <p:cNvGrpSpPr/>
            <p:nvPr/>
          </p:nvGrpSpPr>
          <p:grpSpPr>
            <a:xfrm>
              <a:off x="152397" y="1166055"/>
              <a:ext cx="5215469" cy="2468806"/>
              <a:chOff x="152397" y="1166055"/>
              <a:chExt cx="5215469" cy="2468806"/>
            </a:xfrm>
          </p:grpSpPr>
          <p:sp>
            <p:nvSpPr>
              <p:cNvPr id="16" name="ZoneTexte 15">
                <a:extLst>
                  <a:ext uri="{FF2B5EF4-FFF2-40B4-BE49-F238E27FC236}">
                    <a16:creationId xmlns:a16="http://schemas.microsoft.com/office/drawing/2014/main" id="{8214B2CC-B85C-3055-60F1-B2BCEC464849}"/>
                  </a:ext>
                </a:extLst>
              </p:cNvPr>
              <p:cNvSpPr txBox="1"/>
              <p:nvPr/>
            </p:nvSpPr>
            <p:spPr>
              <a:xfrm>
                <a:off x="152398" y="1166055"/>
                <a:ext cx="5215468" cy="116955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kumimoji="0" lang="fr-FR" sz="1000" b="1" i="0" u="none" strike="noStrike" kern="1200" cap="none" spc="0" normalizeH="0" baseline="0" noProof="0" dirty="0">
                    <a:ln>
                      <a:noFill/>
                    </a:ln>
                    <a:solidFill>
                      <a:srgbClr val="271A38"/>
                    </a:solidFill>
                    <a:effectLst/>
                    <a:uLnTx/>
                    <a:uFillTx/>
                    <a:latin typeface="Meiryo (Corps)"/>
                    <a:ea typeface="+mn-ea"/>
                    <a:cs typeface="+mn-cs"/>
                  </a:rPr>
                  <a:t>3). Localisation des points d’</a:t>
                </a:r>
                <a:r>
                  <a:rPr kumimoji="0" lang="fr-FR" sz="1000" b="1" i="0" u="none" strike="noStrike" kern="1200" cap="none" spc="0" normalizeH="0" baseline="0" noProof="0" dirty="0" err="1">
                    <a:ln>
                      <a:noFill/>
                    </a:ln>
                    <a:solidFill>
                      <a:srgbClr val="271A38"/>
                    </a:solidFill>
                    <a:effectLst/>
                    <a:uLnTx/>
                    <a:uFillTx/>
                    <a:latin typeface="Meiryo (Corps)"/>
                    <a:ea typeface="+mn-ea"/>
                    <a:cs typeface="+mn-cs"/>
                  </a:rPr>
                  <a:t>interêts</a:t>
                </a:r>
                <a:endParaRPr kumimoji="0" lang="fr-FR" sz="1000" b="1" i="0" u="none" strike="noStrike" kern="1200" cap="none" spc="0" normalizeH="0" baseline="0" noProof="0" dirty="0">
                  <a:ln>
                    <a:noFill/>
                  </a:ln>
                  <a:solidFill>
                    <a:srgbClr val="271A38"/>
                  </a:solidFill>
                  <a:effectLst/>
                  <a:uLnTx/>
                  <a:uFillTx/>
                  <a:latin typeface="Meiryo (Corp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Les points d'intérêts font partie des extrema locaux de l'ensemble des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Pour les trouver, on compare chaque pixel d'une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à ses 8 voisins, mais aussi à ses 9 voisins dans les </a:t>
                </a:r>
                <a:r>
                  <a:rPr kumimoji="0" lang="fr-FR" sz="1000" b="0" i="0" u="none" strike="noStrike" kern="1200" cap="none" spc="0" normalizeH="0" baseline="0" noProof="0" dirty="0" err="1">
                    <a:ln>
                      <a:noFill/>
                    </a:ln>
                    <a:solidFill>
                      <a:srgbClr val="271A38"/>
                    </a:solidFill>
                    <a:effectLst/>
                    <a:uLnTx/>
                    <a:uFillTx/>
                    <a:latin typeface="Meiryo (Corps)"/>
                    <a:ea typeface="+mn-ea"/>
                    <a:cs typeface="+mn-cs"/>
                  </a:rPr>
                  <a:t>DoG</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au-dessus et en-dessous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Meiryo (Corps)"/>
                    <a:ea typeface="+mn-ea"/>
                    <a:cs typeface="+mn-cs"/>
                  </a:rPr>
                  <a:t>Si la valeur du pixel est </a:t>
                </a:r>
                <a:r>
                  <a:rPr kumimoji="0" lang="fr-FR" sz="1000" b="1" i="0" u="none" strike="noStrike" kern="1200" cap="none" spc="0" normalizeH="0" baseline="0" noProof="0" dirty="0">
                    <a:ln>
                      <a:noFill/>
                    </a:ln>
                    <a:solidFill>
                      <a:srgbClr val="00B0F0"/>
                    </a:solidFill>
                    <a:effectLst/>
                    <a:uLnTx/>
                    <a:uFillTx/>
                    <a:latin typeface="Meiryo (Corps)"/>
                    <a:ea typeface="+mn-ea"/>
                    <a:cs typeface="+mn-cs"/>
                  </a:rPr>
                  <a:t>inférieure ou supérieure à celles des 26 voisins</a:t>
                </a:r>
                <a:r>
                  <a:rPr kumimoji="0" lang="fr-FR" sz="1000" b="0" i="0" u="none" strike="noStrike" kern="1200" cap="none" spc="0" normalizeH="0" baseline="0" noProof="0" dirty="0">
                    <a:ln>
                      <a:noFill/>
                    </a:ln>
                    <a:solidFill>
                      <a:prstClr val="black"/>
                    </a:solidFill>
                    <a:effectLst/>
                    <a:uLnTx/>
                    <a:uFillTx/>
                    <a:latin typeface="Meiryo (Corps)"/>
                    <a:ea typeface="+mn-ea"/>
                    <a:cs typeface="+mn-cs"/>
                  </a:rPr>
                  <a:t>, alors celui-ci est considéré comme </a:t>
                </a:r>
                <a:r>
                  <a:rPr kumimoji="0" lang="fr-FR" sz="1000" b="1" i="0" u="none" strike="noStrike" kern="1200" cap="none" spc="0" normalizeH="0" baseline="0" noProof="0" dirty="0">
                    <a:ln>
                      <a:noFill/>
                    </a:ln>
                    <a:solidFill>
                      <a:srgbClr val="ED7D31">
                        <a:lumMod val="75000"/>
                      </a:srgbClr>
                    </a:solidFill>
                    <a:effectLst/>
                    <a:uLnTx/>
                    <a:uFillTx/>
                    <a:latin typeface="Meiryo (Corps)"/>
                    <a:ea typeface="+mn-ea"/>
                    <a:cs typeface="+mn-cs"/>
                  </a:rPr>
                  <a:t>un extremum local</a:t>
                </a:r>
                <a:r>
                  <a:rPr kumimoji="0" lang="fr-FR" sz="1000" b="0" i="0" u="none" strike="noStrike" kern="1200" cap="none" spc="0" normalizeH="0" baseline="0" noProof="0" dirty="0">
                    <a:ln>
                      <a:noFill/>
                    </a:ln>
                    <a:solidFill>
                      <a:prstClr val="black"/>
                    </a:solidFill>
                    <a:effectLst/>
                    <a:uLnTx/>
                    <a:uFillTx/>
                    <a:latin typeface="Meiryo (Corps)"/>
                    <a:ea typeface="+mn-ea"/>
                    <a:cs typeface="+mn-cs"/>
                  </a:rPr>
                  <a:t>, et donc comme </a:t>
                </a:r>
                <a:r>
                  <a:rPr kumimoji="0" lang="fr-FR" sz="1000" b="1" i="0" u="none" strike="noStrike" kern="1200" cap="none" spc="0" normalizeH="0" baseline="0" noProof="0" dirty="0">
                    <a:ln>
                      <a:noFill/>
                    </a:ln>
                    <a:solidFill>
                      <a:srgbClr val="00B050"/>
                    </a:solidFill>
                    <a:effectLst/>
                    <a:uLnTx/>
                    <a:uFillTx/>
                    <a:latin typeface="Meiryo (Corps)"/>
                    <a:ea typeface="+mn-ea"/>
                    <a:cs typeface="+mn-cs"/>
                  </a:rPr>
                  <a:t>un point d'intérêt potentiel</a:t>
                </a:r>
                <a:r>
                  <a:rPr kumimoji="0" lang="fr-FR" sz="1000" b="0" i="0" u="none" strike="noStrike" kern="1200" cap="none" spc="0" normalizeH="0" baseline="0" noProof="0" dirty="0">
                    <a:ln>
                      <a:noFill/>
                    </a:ln>
                    <a:solidFill>
                      <a:prstClr val="black"/>
                    </a:solidFill>
                    <a:effectLst/>
                    <a:uLnTx/>
                    <a:uFillTx/>
                    <a:latin typeface="Meiryo (Corps)"/>
                    <a:ea typeface="+mn-ea"/>
                    <a:cs typeface="+mn-cs"/>
                  </a:rPr>
                  <a:t>.</a:t>
                </a:r>
              </a:p>
            </p:txBody>
          </p:sp>
          <p:sp>
            <p:nvSpPr>
              <p:cNvPr id="17" name="ZoneTexte 16">
                <a:extLst>
                  <a:ext uri="{FF2B5EF4-FFF2-40B4-BE49-F238E27FC236}">
                    <a16:creationId xmlns:a16="http://schemas.microsoft.com/office/drawing/2014/main" id="{659EDE7D-66A8-D527-F38E-3D17F7505C39}"/>
                  </a:ext>
                </a:extLst>
              </p:cNvPr>
              <p:cNvSpPr txBox="1"/>
              <p:nvPr/>
            </p:nvSpPr>
            <p:spPr>
              <a:xfrm>
                <a:off x="152397" y="2311422"/>
                <a:ext cx="3522135" cy="1323439"/>
              </a:xfrm>
              <a:prstGeom prst="rect">
                <a:avLst/>
              </a:prstGeom>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A ce stade, les pts sélectionnés sont nombreux, mais ils ne correspondent pas tous à des pts d'intérêt.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srgbClr val="271A38"/>
                  </a:solidFill>
                  <a:effectLst/>
                  <a:uLnTx/>
                  <a:uFillTx/>
                  <a:latin typeface="Meiryo (Corp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Rejet des pts dont intensité inférieure à un seuil fixé –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car</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pas assez de contraste</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srgbClr val="271A38"/>
                    </a:solidFill>
                    <a:effectLst/>
                    <a:uLnTx/>
                    <a:uFillTx/>
                    <a:latin typeface="Meiryo (Corps)"/>
                    <a:ea typeface="+mn-ea"/>
                    <a:cs typeface="+mn-cs"/>
                  </a:rPr>
                  <a:t>Rejet des pts situés sur </a:t>
                </a:r>
                <a:r>
                  <a:rPr kumimoji="0" lang="fr-FR" sz="1000" b="1" i="0" u="none" strike="noStrike" kern="1200" cap="none" spc="0" normalizeH="0" baseline="0" noProof="0" dirty="0">
                    <a:ln>
                      <a:noFill/>
                    </a:ln>
                    <a:solidFill>
                      <a:srgbClr val="FF0000"/>
                    </a:solidFill>
                    <a:effectLst/>
                    <a:uLnTx/>
                    <a:uFillTx/>
                    <a:latin typeface="Meiryo (Corps)"/>
                    <a:ea typeface="+mn-ea"/>
                    <a:cs typeface="+mn-cs"/>
                  </a:rPr>
                  <a:t>les bords </a:t>
                </a:r>
                <a:r>
                  <a:rPr kumimoji="0" lang="fr-FR" sz="1000" b="0" i="0" u="none" strike="noStrike" kern="1200" cap="none" spc="0" normalizeH="0" baseline="0" noProof="0" dirty="0">
                    <a:ln>
                      <a:noFill/>
                    </a:ln>
                    <a:solidFill>
                      <a:srgbClr val="271A38"/>
                    </a:solidFill>
                    <a:effectLst/>
                    <a:uLnTx/>
                    <a:uFillTx/>
                    <a:latin typeface="Meiryo (Corps)"/>
                    <a:ea typeface="+mn-ea"/>
                    <a:cs typeface="+mn-cs"/>
                  </a:rPr>
                  <a:t>car très instables et donc difficiles à retrouver d'une image à l'autre.</a:t>
                </a:r>
              </a:p>
            </p:txBody>
          </p:sp>
        </p:grpSp>
        <p:sp>
          <p:nvSpPr>
            <p:cNvPr id="12" name="ZoneTexte 11">
              <a:extLst>
                <a:ext uri="{FF2B5EF4-FFF2-40B4-BE49-F238E27FC236}">
                  <a16:creationId xmlns:a16="http://schemas.microsoft.com/office/drawing/2014/main" id="{68EF5CEB-2EF2-6FDD-844D-4131709EAA1C}"/>
                </a:ext>
              </a:extLst>
            </p:cNvPr>
            <p:cNvSpPr txBox="1"/>
            <p:nvPr/>
          </p:nvSpPr>
          <p:spPr>
            <a:xfrm>
              <a:off x="152396" y="3625171"/>
              <a:ext cx="3522135"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rPr>
                <a:t>Formule de rejet des autres points</a:t>
              </a:r>
            </a:p>
          </p:txBody>
        </p:sp>
        <p:pic>
          <p:nvPicPr>
            <p:cNvPr id="13" name="Image 12">
              <a:extLst>
                <a:ext uri="{FF2B5EF4-FFF2-40B4-BE49-F238E27FC236}">
                  <a16:creationId xmlns:a16="http://schemas.microsoft.com/office/drawing/2014/main" id="{76C30523-6A4E-A3B2-B375-A2A2B52B8C70}"/>
                </a:ext>
              </a:extLst>
            </p:cNvPr>
            <p:cNvPicPr>
              <a:picLocks noChangeAspect="1"/>
            </p:cNvPicPr>
            <p:nvPr/>
          </p:nvPicPr>
          <p:blipFill rotWithShape="1">
            <a:blip r:embed="rId6"/>
            <a:srcRect l="27249" r="16654"/>
            <a:stretch/>
          </p:blipFill>
          <p:spPr>
            <a:xfrm>
              <a:off x="1700739" y="3938448"/>
              <a:ext cx="2506137" cy="405586"/>
            </a:xfrm>
            <a:prstGeom prst="rect">
              <a:avLst/>
            </a:prstGeom>
          </p:spPr>
        </p:pic>
        <p:pic>
          <p:nvPicPr>
            <p:cNvPr id="14" name="Image 13">
              <a:extLst>
                <a:ext uri="{FF2B5EF4-FFF2-40B4-BE49-F238E27FC236}">
                  <a16:creationId xmlns:a16="http://schemas.microsoft.com/office/drawing/2014/main" id="{47BCBEED-85B6-D41F-7012-94F0ACCF204F}"/>
                </a:ext>
              </a:extLst>
            </p:cNvPr>
            <p:cNvPicPr>
              <a:picLocks noChangeAspect="1"/>
            </p:cNvPicPr>
            <p:nvPr/>
          </p:nvPicPr>
          <p:blipFill rotWithShape="1">
            <a:blip r:embed="rId6"/>
            <a:srcRect r="72469"/>
            <a:stretch/>
          </p:blipFill>
          <p:spPr>
            <a:xfrm>
              <a:off x="152397" y="3936043"/>
              <a:ext cx="1394882" cy="459978"/>
            </a:xfrm>
            <a:prstGeom prst="rect">
              <a:avLst/>
            </a:prstGeom>
          </p:spPr>
        </p:pic>
        <p:sp>
          <p:nvSpPr>
            <p:cNvPr id="15" name="ZoneTexte 14">
              <a:extLst>
                <a:ext uri="{FF2B5EF4-FFF2-40B4-BE49-F238E27FC236}">
                  <a16:creationId xmlns:a16="http://schemas.microsoft.com/office/drawing/2014/main" id="{133F0708-C8D5-0CE7-1E73-A60DF3241565}"/>
                </a:ext>
              </a:extLst>
            </p:cNvPr>
            <p:cNvSpPr txBox="1"/>
            <p:nvPr/>
          </p:nvSpPr>
          <p:spPr>
            <a:xfrm>
              <a:off x="4206876" y="3974367"/>
              <a:ext cx="9246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et r = 10</a:t>
              </a:r>
            </a:p>
          </p:txBody>
        </p:sp>
      </p:grpSp>
    </p:spTree>
    <p:extLst>
      <p:ext uri="{BB962C8B-B14F-4D97-AF65-F5344CB8AC3E}">
        <p14:creationId xmlns:p14="http://schemas.microsoft.com/office/powerpoint/2010/main" val="412271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rtlCol="0">
            <a:normAutofit fontScale="90000"/>
          </a:bodyPr>
          <a:lstStyle/>
          <a:p>
            <a:pPr rtl="0"/>
            <a:r>
              <a:rPr lang="fr-FR" dirty="0"/>
              <a:t>Ordre du jour 1</a:t>
            </a:r>
          </a:p>
        </p:txBody>
      </p:sp>
      <p:sp>
        <p:nvSpPr>
          <p:cNvPr id="5" name="Espace réservé du contenu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255286"/>
          </a:xfrm>
        </p:spPr>
        <p:txBody>
          <a:bodyPr rtlCol="0">
            <a:normAutofit fontScale="92500" lnSpcReduction="20000"/>
          </a:bodyPr>
          <a:lstStyle/>
          <a:p>
            <a:pPr rtl="0"/>
            <a:r>
              <a:rPr lang="fr-FR" sz="1100" b="1" dirty="0"/>
              <a:t>A. Traitement des données textuelles</a:t>
            </a:r>
          </a:p>
          <a:p>
            <a:pPr marL="342900" indent="-342900" rtl="0">
              <a:buFont typeface="Arial" panose="020B0604020202020204" pitchFamily="34" charset="0"/>
              <a:buChar char="•"/>
            </a:pPr>
            <a:r>
              <a:rPr lang="fr-FR" sz="800" dirty="0"/>
              <a:t>Pré-traitement (</a:t>
            </a:r>
            <a:r>
              <a:rPr lang="fr-FR" sz="800" dirty="0" err="1"/>
              <a:t>tokens,stop_words</a:t>
            </a:r>
            <a:r>
              <a:rPr lang="fr-FR" sz="800" dirty="0"/>
              <a:t>, </a:t>
            </a:r>
            <a:r>
              <a:rPr lang="fr-FR" sz="800" dirty="0" err="1"/>
              <a:t>lemmatizer</a:t>
            </a:r>
            <a:r>
              <a:rPr lang="fr-FR" sz="800" dirty="0"/>
              <a:t>,..)</a:t>
            </a:r>
          </a:p>
          <a:p>
            <a:pPr marL="342900" indent="-342900" rtl="0">
              <a:buFont typeface="Arial" panose="020B0604020202020204" pitchFamily="34" charset="0"/>
              <a:buChar char="•"/>
            </a:pPr>
            <a:r>
              <a:rPr lang="fr-FR" sz="800" dirty="0"/>
              <a:t>Bag Of </a:t>
            </a:r>
            <a:r>
              <a:rPr lang="fr-FR" sz="800" dirty="0" err="1"/>
              <a:t>Words</a:t>
            </a:r>
            <a:r>
              <a:rPr lang="fr-FR" sz="800" dirty="0"/>
              <a:t> &amp; </a:t>
            </a:r>
            <a:r>
              <a:rPr lang="fr-FR" sz="800" dirty="0" err="1"/>
              <a:t>Words</a:t>
            </a:r>
            <a:r>
              <a:rPr lang="fr-FR" sz="800" dirty="0"/>
              <a:t> </a:t>
            </a:r>
            <a:r>
              <a:rPr lang="fr-FR" sz="800" dirty="0" err="1"/>
              <a:t>Embedding</a:t>
            </a:r>
            <a:r>
              <a:rPr lang="fr-FR" sz="800" dirty="0"/>
              <a:t>:</a:t>
            </a:r>
          </a:p>
          <a:p>
            <a:pPr marL="1008000" indent="-457200">
              <a:lnSpc>
                <a:spcPct val="120000"/>
              </a:lnSpc>
              <a:buFont typeface="+mj-lt"/>
              <a:buAutoNum type="alphaLcPeriod"/>
            </a:pPr>
            <a:r>
              <a:rPr lang="fr-FR" sz="600" dirty="0"/>
              <a:t>TF / Tf-</a:t>
            </a:r>
            <a:r>
              <a:rPr lang="fr-FR" sz="600" dirty="0" err="1"/>
              <a:t>idf</a:t>
            </a:r>
            <a:endParaRPr lang="fr-FR" sz="600" dirty="0"/>
          </a:p>
          <a:p>
            <a:pPr marL="1008000" indent="-457200">
              <a:lnSpc>
                <a:spcPct val="120000"/>
              </a:lnSpc>
              <a:buFont typeface="+mj-lt"/>
              <a:buAutoNum type="alphaLcPeriod"/>
            </a:pPr>
            <a:r>
              <a:rPr lang="fr-FR" sz="600" dirty="0"/>
              <a:t>Word2Vec / </a:t>
            </a:r>
            <a:r>
              <a:rPr lang="fr-FR" sz="600" dirty="0" err="1"/>
              <a:t>Glove</a:t>
            </a:r>
            <a:r>
              <a:rPr lang="fr-FR" sz="600" dirty="0"/>
              <a:t> / </a:t>
            </a:r>
            <a:r>
              <a:rPr lang="fr-FR" sz="600" dirty="0" err="1"/>
              <a:t>FastText</a:t>
            </a:r>
            <a:endParaRPr lang="fr-FR" sz="600" dirty="0"/>
          </a:p>
          <a:p>
            <a:pPr marL="1008000" indent="-457200">
              <a:lnSpc>
                <a:spcPct val="120000"/>
              </a:lnSpc>
              <a:buFont typeface="+mj-lt"/>
              <a:buAutoNum type="alphaLcPeriod"/>
            </a:pPr>
            <a:r>
              <a:rPr lang="fr-FR" sz="600" dirty="0"/>
              <a:t>Bert / </a:t>
            </a:r>
            <a:r>
              <a:rPr lang="fr-FR" sz="600" dirty="0" err="1"/>
              <a:t>Elmo</a:t>
            </a:r>
            <a:r>
              <a:rPr lang="fr-FR" sz="600" dirty="0"/>
              <a:t> /USE</a:t>
            </a:r>
          </a:p>
          <a:p>
            <a:pPr marL="342900" indent="-342900" rtl="0">
              <a:buFont typeface="Arial" panose="020B0604020202020204" pitchFamily="34" charset="0"/>
              <a:buChar char="•"/>
            </a:pPr>
            <a:r>
              <a:rPr lang="fr-FR" sz="800" dirty="0"/>
              <a:t>Clustering &amp; Visualisation dans espace réduit (2D)</a:t>
            </a:r>
            <a:endParaRPr lang="fr-FR" sz="200" dirty="0"/>
          </a:p>
          <a:p>
            <a:pPr rtl="0"/>
            <a:r>
              <a:rPr lang="fr-FR" sz="1100" b="1" dirty="0"/>
              <a:t>B. Traitement des données visuelles</a:t>
            </a:r>
          </a:p>
          <a:p>
            <a:pPr marL="342900" indent="-342900" rtl="0">
              <a:buFont typeface="Arial" panose="020B0604020202020204" pitchFamily="34" charset="0"/>
              <a:buChar char="•"/>
            </a:pPr>
            <a:r>
              <a:rPr lang="fr-FR" sz="800" dirty="0"/>
              <a:t>Retraitement des images (contraste, passage en gris, filtrage du bruit, floutage, etc...)</a:t>
            </a:r>
          </a:p>
          <a:p>
            <a:pPr marL="342900" indent="-342900" rtl="0">
              <a:buFont typeface="Arial" panose="020B0604020202020204" pitchFamily="34" charset="0"/>
              <a:buChar char="•"/>
            </a:pPr>
            <a:r>
              <a:rPr lang="fr-FR" sz="800" dirty="0"/>
              <a:t>Extraction de </a:t>
            </a:r>
            <a:r>
              <a:rPr lang="fr-FR" sz="800" dirty="0" err="1"/>
              <a:t>Features</a:t>
            </a:r>
            <a:r>
              <a:rPr lang="fr-FR" sz="800" dirty="0"/>
              <a:t>:</a:t>
            </a:r>
            <a:endParaRPr lang="fr-FR" sz="700" dirty="0"/>
          </a:p>
          <a:p>
            <a:pPr marL="1008000" indent="-457200" rtl="0">
              <a:lnSpc>
                <a:spcPct val="120000"/>
              </a:lnSpc>
              <a:buFont typeface="+mj-lt"/>
              <a:buAutoNum type="alphaLcPeriod"/>
            </a:pPr>
            <a:r>
              <a:rPr lang="fr-FR" sz="600" dirty="0"/>
              <a:t>Bag of images: ORB-SIFT-SURF</a:t>
            </a:r>
          </a:p>
          <a:p>
            <a:pPr marL="1008000" indent="-457200" rtl="0">
              <a:lnSpc>
                <a:spcPct val="120000"/>
              </a:lnSpc>
              <a:buFont typeface="+mj-lt"/>
              <a:buAutoNum type="alphaLcPeriod"/>
            </a:pPr>
            <a:r>
              <a:rPr lang="fr-FR" sz="600" dirty="0"/>
              <a:t>Transfert </a:t>
            </a:r>
            <a:r>
              <a:rPr lang="fr-FR" sz="600" dirty="0" err="1"/>
              <a:t>learning</a:t>
            </a:r>
            <a:r>
              <a:rPr lang="fr-FR" sz="600" dirty="0"/>
              <a:t> (CNN: VGG16)</a:t>
            </a:r>
          </a:p>
          <a:p>
            <a:pPr marL="342900" indent="-342900">
              <a:buFont typeface="Arial" panose="020B0604020202020204" pitchFamily="34" charset="0"/>
              <a:buChar char="•"/>
            </a:pPr>
            <a:r>
              <a:rPr lang="fr-FR" sz="800" dirty="0"/>
              <a:t>Clustering &amp; Visualisation dans espace réduit (ACP et TSNE)</a:t>
            </a:r>
          </a:p>
        </p:txBody>
      </p:sp>
      <p:pic>
        <p:nvPicPr>
          <p:cNvPr id="29" name="Espace réservé d’image 28" descr="Tableau de bord Digital Finance">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3" name="Espace réservé du pied de page 22">
            <a:extLst>
              <a:ext uri="{FF2B5EF4-FFF2-40B4-BE49-F238E27FC236}">
                <a16:creationId xmlns:a16="http://schemas.microsoft.com/office/drawing/2014/main" id="{C50BB1C4-223C-42B9-AF6A-F40E305B1A0E}"/>
              </a:ext>
            </a:extLst>
          </p:cNvPr>
          <p:cNvSpPr>
            <a:spLocks noGrp="1"/>
          </p:cNvSpPr>
          <p:nvPr>
            <p:ph type="ftr" sz="quarter" idx="11"/>
          </p:nvPr>
        </p:nvSpPr>
        <p:spPr>
          <a:xfrm>
            <a:off x="787178" y="6309360"/>
            <a:ext cx="6623040" cy="457200"/>
          </a:xfrm>
        </p:spPr>
        <p:txBody>
          <a:bodyPr rtlCol="0"/>
          <a:lstStyle/>
          <a:p>
            <a:pPr rtl="0"/>
            <a:r>
              <a:rPr lang="fr-FR"/>
              <a:t>Etude de faisabilité d'un moteur de classification</a:t>
            </a:r>
          </a:p>
        </p:txBody>
      </p:sp>
      <p:sp>
        <p:nvSpPr>
          <p:cNvPr id="21" name="Espace réservé de la date 20">
            <a:extLst>
              <a:ext uri="{FF2B5EF4-FFF2-40B4-BE49-F238E27FC236}">
                <a16:creationId xmlns:a16="http://schemas.microsoft.com/office/drawing/2014/main" id="{9DE3C7A9-21F2-4569-A617-6303685EAA30}"/>
              </a:ext>
            </a:extLst>
          </p:cNvPr>
          <p:cNvSpPr>
            <a:spLocks noGrp="1"/>
          </p:cNvSpPr>
          <p:nvPr>
            <p:ph type="dt" sz="half" idx="10"/>
          </p:nvPr>
        </p:nvSpPr>
        <p:spPr>
          <a:xfrm>
            <a:off x="8379537" y="6309360"/>
            <a:ext cx="1885598" cy="457200"/>
          </a:xfrm>
        </p:spPr>
        <p:txBody>
          <a:bodyPr rtlCol="0"/>
          <a:lstStyle/>
          <a:p>
            <a:pPr rtl="0"/>
            <a:r>
              <a:rPr lang="fr-FR"/>
              <a:t>05/05/2023</a:t>
            </a:r>
            <a:endParaRPr lang="fr-FR" dirty="0"/>
          </a:p>
        </p:txBody>
      </p:sp>
      <p:sp>
        <p:nvSpPr>
          <p:cNvPr id="24" name="Espace réservé du numéro de diapositive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fr-FR" smtClean="0"/>
              <a:pPr rtl="0"/>
              <a:t>4</a:t>
            </a:fld>
            <a:endParaRPr lang="fr-FR" dirty="0"/>
          </a:p>
        </p:txBody>
      </p:sp>
    </p:spTree>
    <p:extLst>
      <p:ext uri="{BB962C8B-B14F-4D97-AF65-F5344CB8AC3E}">
        <p14:creationId xmlns:p14="http://schemas.microsoft.com/office/powerpoint/2010/main" val="3318299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03128-B638-0619-5A1C-8AB03013654F}"/>
              </a:ext>
            </a:extLst>
          </p:cNvPr>
          <p:cNvSpPr>
            <a:spLocks noGrp="1"/>
          </p:cNvSpPr>
          <p:nvPr>
            <p:ph type="title"/>
          </p:nvPr>
        </p:nvSpPr>
        <p:spPr>
          <a:xfrm>
            <a:off x="0" y="347903"/>
            <a:ext cx="6673362" cy="68279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fr-FR" sz="3200" dirty="0"/>
              <a:t>ANNEXE : DETECTEUR SIFT</a:t>
            </a:r>
          </a:p>
        </p:txBody>
      </p:sp>
      <p:sp>
        <p:nvSpPr>
          <p:cNvPr id="20" name="ZoneTexte 19">
            <a:extLst>
              <a:ext uri="{FF2B5EF4-FFF2-40B4-BE49-F238E27FC236}">
                <a16:creationId xmlns:a16="http://schemas.microsoft.com/office/drawing/2014/main" id="{256986D2-988D-9BFA-2F1F-74EB3DD96A2A}"/>
              </a:ext>
            </a:extLst>
          </p:cNvPr>
          <p:cNvSpPr txBox="1"/>
          <p:nvPr/>
        </p:nvSpPr>
        <p:spPr>
          <a:xfrm>
            <a:off x="71543" y="1144674"/>
            <a:ext cx="643763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mj-lt"/>
              <a:buAutoNum type="romanUcPeriod" startAt="2"/>
            </a:pPr>
            <a:r>
              <a:rPr lang="fr-FR" sz="1000" b="1" dirty="0"/>
              <a:t>1). Assignation d'orientation</a:t>
            </a:r>
          </a:p>
          <a:p>
            <a:r>
              <a:rPr lang="fr-FR" sz="950" dirty="0"/>
              <a:t>Cette étape consiste à déterminer l'orientation de chacun des pts d'intérêts afin de rendre le descripteur invariant par rotation. </a:t>
            </a:r>
          </a:p>
          <a:p>
            <a:r>
              <a:rPr lang="fr-FR" sz="950" b="1" dirty="0">
                <a:solidFill>
                  <a:schemeClr val="accent2">
                    <a:lumMod val="75000"/>
                  </a:schemeClr>
                </a:solidFill>
              </a:rPr>
              <a:t>L'orientation d'un point d'intérêt </a:t>
            </a:r>
            <a:r>
              <a:rPr lang="fr-FR" sz="950" dirty="0"/>
              <a:t>est la </a:t>
            </a:r>
            <a:r>
              <a:rPr lang="fr-FR" sz="950" b="1" dirty="0">
                <a:solidFill>
                  <a:srgbClr val="00B0F0"/>
                </a:solidFill>
              </a:rPr>
              <a:t>direction du gradient la plus rencontrée </a:t>
            </a:r>
            <a:r>
              <a:rPr lang="fr-FR" sz="950" dirty="0"/>
              <a:t>autour de ce point.</a:t>
            </a:r>
          </a:p>
          <a:p>
            <a:r>
              <a:rPr lang="fr-FR" sz="950" dirty="0"/>
              <a:t>On considère un voisinage du pt d'intérêt, et on calcule l'amplitude et la direction du gradient en chaque pixel de ce voisinage. </a:t>
            </a:r>
          </a:p>
          <a:p>
            <a:r>
              <a:rPr lang="fr-FR" sz="950" dirty="0"/>
              <a:t>Pour cela, le gradient est approximé avec le filtrage par convolution avec le filtre de </a:t>
            </a:r>
            <a:r>
              <a:rPr lang="fr-FR" sz="950" dirty="0" err="1"/>
              <a:t>Sobel</a:t>
            </a:r>
            <a:r>
              <a:rPr lang="fr-FR" sz="950" dirty="0"/>
              <a:t>(ou autre).</a:t>
            </a:r>
          </a:p>
        </p:txBody>
      </p:sp>
      <p:grpSp>
        <p:nvGrpSpPr>
          <p:cNvPr id="36" name="Groupe 35">
            <a:extLst>
              <a:ext uri="{FF2B5EF4-FFF2-40B4-BE49-F238E27FC236}">
                <a16:creationId xmlns:a16="http://schemas.microsoft.com/office/drawing/2014/main" id="{EA72957A-930B-D991-DED6-16A14F58E80F}"/>
              </a:ext>
            </a:extLst>
          </p:cNvPr>
          <p:cNvGrpSpPr/>
          <p:nvPr/>
        </p:nvGrpSpPr>
        <p:grpSpPr>
          <a:xfrm>
            <a:off x="184573" y="2158133"/>
            <a:ext cx="3110718" cy="1419331"/>
            <a:chOff x="1440180" y="2215927"/>
            <a:chExt cx="3250264" cy="1977524"/>
          </a:xfrm>
        </p:grpSpPr>
        <p:pic>
          <p:nvPicPr>
            <p:cNvPr id="21" name="Picture 8">
              <a:extLst>
                <a:ext uri="{FF2B5EF4-FFF2-40B4-BE49-F238E27FC236}">
                  <a16:creationId xmlns:a16="http://schemas.microsoft.com/office/drawing/2014/main" id="{20AD79DC-760E-58F9-0749-C23BEEB4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80" y="2215927"/>
              <a:ext cx="3250264" cy="1625132"/>
            </a:xfrm>
            <a:prstGeom prst="rect">
              <a:avLst/>
            </a:prstGeom>
            <a:noFill/>
            <a:extLst>
              <a:ext uri="{909E8E84-426E-40DD-AFC4-6F175D3DCCD1}">
                <a14:hiddenFill xmlns:a14="http://schemas.microsoft.com/office/drawing/2010/main">
                  <a:solidFill>
                    <a:srgbClr val="FFFFFF"/>
                  </a:solidFill>
                </a14:hiddenFill>
              </a:ext>
            </a:extLst>
          </p:spPr>
        </p:pic>
        <p:sp>
          <p:nvSpPr>
            <p:cNvPr id="22" name="Ellipse 21">
              <a:extLst>
                <a:ext uri="{FF2B5EF4-FFF2-40B4-BE49-F238E27FC236}">
                  <a16:creationId xmlns:a16="http://schemas.microsoft.com/office/drawing/2014/main" id="{00711B96-454D-97AC-57CC-6BBE6F1AFCE7}"/>
                </a:ext>
              </a:extLst>
            </p:cNvPr>
            <p:cNvSpPr/>
            <p:nvPr/>
          </p:nvSpPr>
          <p:spPr>
            <a:xfrm>
              <a:off x="1767840" y="2593763"/>
              <a:ext cx="899160" cy="8809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23">
              <a:extLst>
                <a:ext uri="{FF2B5EF4-FFF2-40B4-BE49-F238E27FC236}">
                  <a16:creationId xmlns:a16="http://schemas.microsoft.com/office/drawing/2014/main" id="{4B784A55-8369-B8B6-7E9E-73EBC6CB6117}"/>
                </a:ext>
              </a:extLst>
            </p:cNvPr>
            <p:cNvCxnSpPr>
              <a:cxnSpLocks/>
              <a:stCxn id="22" idx="4"/>
              <a:endCxn id="25" idx="0"/>
            </p:cNvCxnSpPr>
            <p:nvPr/>
          </p:nvCxnSpPr>
          <p:spPr>
            <a:xfrm>
              <a:off x="2217419" y="3474720"/>
              <a:ext cx="754097" cy="442158"/>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ZoneTexte 24">
              <a:extLst>
                <a:ext uri="{FF2B5EF4-FFF2-40B4-BE49-F238E27FC236}">
                  <a16:creationId xmlns:a16="http://schemas.microsoft.com/office/drawing/2014/main" id="{8AA85224-5FCD-E89F-E405-014BF7BD615E}"/>
                </a:ext>
              </a:extLst>
            </p:cNvPr>
            <p:cNvSpPr txBox="1"/>
            <p:nvPr/>
          </p:nvSpPr>
          <p:spPr>
            <a:xfrm>
              <a:off x="1440180" y="3916878"/>
              <a:ext cx="3062674" cy="276573"/>
            </a:xfrm>
            <a:prstGeom prst="rect">
              <a:avLst/>
            </a:prstGeom>
            <a:noFill/>
          </p:spPr>
          <p:txBody>
            <a:bodyPr wrap="square" rtlCol="0">
              <a:spAutoFit/>
            </a:bodyPr>
            <a:lstStyle/>
            <a:p>
              <a:r>
                <a:rPr lang="fr-FR" sz="900" dirty="0"/>
                <a:t>La taille du pts d’intérêt est proportionnel à </a:t>
              </a:r>
              <a:r>
                <a:rPr lang="el-GR" sz="1000" b="1" dirty="0">
                  <a:solidFill>
                    <a:srgbClr val="FF0000"/>
                  </a:solidFill>
                </a:rPr>
                <a:t>σ</a:t>
              </a:r>
              <a:r>
                <a:rPr lang="fr-FR" sz="900" dirty="0"/>
                <a:t> </a:t>
              </a:r>
            </a:p>
          </p:txBody>
        </p:sp>
      </p:grpSp>
      <p:pic>
        <p:nvPicPr>
          <p:cNvPr id="43" name="Picture 10">
            <a:extLst>
              <a:ext uri="{FF2B5EF4-FFF2-40B4-BE49-F238E27FC236}">
                <a16:creationId xmlns:a16="http://schemas.microsoft.com/office/drawing/2014/main" id="{DDAE025F-D670-34F2-0DE5-E27EFD189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31" y="2093494"/>
            <a:ext cx="2671012" cy="1335506"/>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0772BA45-1669-E507-6085-6706E1D4BC08}"/>
              </a:ext>
            </a:extLst>
          </p:cNvPr>
          <p:cNvSpPr txBox="1"/>
          <p:nvPr/>
        </p:nvSpPr>
        <p:spPr>
          <a:xfrm>
            <a:off x="3125893" y="4959890"/>
            <a:ext cx="3383280" cy="1169551"/>
          </a:xfrm>
          <a:prstGeom prst="rect">
            <a:avLst/>
          </a:prstGeom>
          <a:noFill/>
        </p:spPr>
        <p:txBody>
          <a:bodyPr wrap="square">
            <a:spAutoFit/>
          </a:bodyPr>
          <a:lstStyle/>
          <a:p>
            <a:r>
              <a:rPr lang="fr-FR" sz="1000" dirty="0"/>
              <a:t>Il arrive que l'histogramme présente plusieurs pics </a:t>
            </a:r>
            <a:r>
              <a:rPr lang="fr-FR" sz="1000" b="0" i="0" dirty="0">
                <a:solidFill>
                  <a:srgbClr val="271A38"/>
                </a:solidFill>
                <a:effectLst/>
                <a:latin typeface="Inter"/>
              </a:rPr>
              <a:t> : cela signifie que </a:t>
            </a:r>
            <a:r>
              <a:rPr lang="fr-FR" sz="1000" dirty="0"/>
              <a:t>le point d'intérêt a plusieurs orientations dominantes. </a:t>
            </a:r>
          </a:p>
          <a:p>
            <a:endParaRPr lang="fr-FR" sz="1000" dirty="0"/>
          </a:p>
          <a:p>
            <a:r>
              <a:rPr lang="fr-FR" sz="1000" dirty="0"/>
              <a:t>Dans ce cas, on duplique le pt d'intérêt autant de fois qu'il a d'orientations dominantes, et on attribue à chaque copie une de ces orientations.</a:t>
            </a:r>
          </a:p>
        </p:txBody>
      </p:sp>
      <p:sp>
        <p:nvSpPr>
          <p:cNvPr id="42" name="ZoneTexte 41">
            <a:extLst>
              <a:ext uri="{FF2B5EF4-FFF2-40B4-BE49-F238E27FC236}">
                <a16:creationId xmlns:a16="http://schemas.microsoft.com/office/drawing/2014/main" id="{4BE41D0C-6B23-0386-94EB-5137CD27FB62}"/>
              </a:ext>
            </a:extLst>
          </p:cNvPr>
          <p:cNvSpPr txBox="1"/>
          <p:nvPr/>
        </p:nvSpPr>
        <p:spPr>
          <a:xfrm>
            <a:off x="71543" y="3687711"/>
            <a:ext cx="6437630" cy="86177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28600" indent="-228600">
              <a:buFont typeface="+mj-lt"/>
              <a:buAutoNum type="alphaLcParenR"/>
            </a:pPr>
            <a:r>
              <a:rPr lang="fr-FR" sz="1000" dirty="0"/>
              <a:t>On construit ensuite un histogramme qui indique la répartition des orientations du gradient dans le voisinage. </a:t>
            </a:r>
          </a:p>
          <a:p>
            <a:pPr marL="228600" indent="-228600">
              <a:buFont typeface="+mj-lt"/>
              <a:buAutoNum type="alphaLcParenR"/>
            </a:pPr>
            <a:r>
              <a:rPr lang="fr-FR" sz="1000" dirty="0"/>
              <a:t>Il contient en général </a:t>
            </a:r>
            <a:r>
              <a:rPr lang="fr-FR" sz="1000" b="1" dirty="0">
                <a:solidFill>
                  <a:srgbClr val="00B0F0"/>
                </a:solidFill>
              </a:rPr>
              <a:t>36 classes</a:t>
            </a:r>
            <a:r>
              <a:rPr lang="fr-FR" sz="1000" dirty="0"/>
              <a:t>, chacune représentant donc </a:t>
            </a:r>
            <a:r>
              <a:rPr lang="fr-FR" sz="1000" b="1" dirty="0">
                <a:solidFill>
                  <a:srgbClr val="00B0F0"/>
                </a:solidFill>
              </a:rPr>
              <a:t>un intervalle de 10°. </a:t>
            </a:r>
          </a:p>
          <a:p>
            <a:pPr marL="228600" indent="-228600">
              <a:buFont typeface="+mj-lt"/>
              <a:buAutoNum type="alphaLcParenR"/>
            </a:pPr>
            <a:r>
              <a:rPr lang="fr-FR" sz="1000" dirty="0"/>
              <a:t>La contribution de chaque pixel est </a:t>
            </a:r>
            <a:r>
              <a:rPr lang="fr-FR" sz="1000" dirty="0" err="1"/>
              <a:t>prop</a:t>
            </a:r>
            <a:r>
              <a:rPr lang="fr-FR" sz="1000" dirty="0"/>
              <a:t>. à l'amplitude de son gradient, et à sa proximité avec le pt d'intérêt. </a:t>
            </a:r>
          </a:p>
          <a:p>
            <a:pPr marL="228600" indent="-228600">
              <a:buFont typeface="+mj-lt"/>
              <a:buAutoNum type="alphaLcParenR"/>
            </a:pPr>
            <a:r>
              <a:rPr lang="fr-FR" sz="1000" dirty="0"/>
              <a:t>Cette proximité est quantifiée à l'aide d'une fenêtre gaussienne.</a:t>
            </a:r>
          </a:p>
          <a:p>
            <a:pPr marL="228600" indent="-228600">
              <a:buFont typeface="+mj-lt"/>
              <a:buAutoNum type="alphaLcParenR"/>
            </a:pPr>
            <a:r>
              <a:rPr lang="fr-FR" sz="1000" dirty="0"/>
              <a:t>L'orientation du point d'intérêt correspond alors à la </a:t>
            </a:r>
            <a:r>
              <a:rPr lang="fr-FR" sz="1000" b="1" dirty="0">
                <a:solidFill>
                  <a:srgbClr val="00B050"/>
                </a:solidFill>
              </a:rPr>
              <a:t>classe où l'histogramme </a:t>
            </a:r>
            <a:r>
              <a:rPr lang="fr-FR" sz="1000" b="1" dirty="0">
                <a:solidFill>
                  <a:srgbClr val="002060"/>
                </a:solidFill>
              </a:rPr>
              <a:t>lissé</a:t>
            </a:r>
            <a:r>
              <a:rPr lang="fr-FR" sz="1000" b="1" dirty="0">
                <a:solidFill>
                  <a:srgbClr val="00B050"/>
                </a:solidFill>
              </a:rPr>
              <a:t> présente un "pic".</a:t>
            </a:r>
          </a:p>
        </p:txBody>
      </p:sp>
      <p:sp>
        <p:nvSpPr>
          <p:cNvPr id="49" name="ZoneTexte 48">
            <a:extLst>
              <a:ext uri="{FF2B5EF4-FFF2-40B4-BE49-F238E27FC236}">
                <a16:creationId xmlns:a16="http://schemas.microsoft.com/office/drawing/2014/main" id="{A67D50BC-5520-274A-8124-94DE67C756AC}"/>
              </a:ext>
            </a:extLst>
          </p:cNvPr>
          <p:cNvSpPr txBox="1"/>
          <p:nvPr/>
        </p:nvSpPr>
        <p:spPr>
          <a:xfrm>
            <a:off x="6577753" y="282132"/>
            <a:ext cx="5429674" cy="62324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mj-lt"/>
              <a:buAutoNum type="romanUcPeriod" startAt="2"/>
            </a:pPr>
            <a:r>
              <a:rPr lang="fr-FR" sz="1050" b="1" dirty="0"/>
              <a:t>2). Création des descripteurs</a:t>
            </a:r>
          </a:p>
          <a:p>
            <a:r>
              <a:rPr lang="fr-FR" sz="1050" dirty="0"/>
              <a:t>Pour cela, on considère une fenêtre carrée de taille  12σ×12σ pixels centrée autour d’un pt d'intérêt et </a:t>
            </a:r>
            <a:r>
              <a:rPr lang="fr-FR" sz="1050" dirty="0" err="1"/>
              <a:t>prop</a:t>
            </a:r>
            <a:r>
              <a:rPr lang="fr-FR" sz="1050" dirty="0"/>
              <a:t>% à son niveau de flou de détection σ. On découpe celle-ci en 16 petites fenêtres carrées, chacune de taille 3σ×3σ pixels. </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r>
              <a:rPr lang="fr-FR" sz="1050" dirty="0"/>
              <a:t>Pour chacune des 16 fenêtres, un histogramme des orientations du gradient est construit de la même manière que dans l'étape précédente. Mais cette fois, les orientations sont décrites par rapport à l'orientation du point d'intérêt : on soustrait chacune d'elle par l'orientation dominante trouvée précédemment. </a:t>
            </a:r>
          </a:p>
          <a:p>
            <a:endParaRPr lang="fr-FR" sz="1050" dirty="0"/>
          </a:p>
          <a:p>
            <a:r>
              <a:rPr lang="fr-FR" sz="1050" dirty="0"/>
              <a:t>Chaque histogramme contient 8 classes (une classe =intervalle de 45°). De plus, la contribution de chaque pixel de l'amplitude de son gradient et de sa proximité avec le point d'intérêt : plus un pixel est loin du centre de la fenêtre 12σ×12σ, moins il aura d'impact dans l'histogramme. Pour cela, on multiplie chaque amplitude par une fonction gaussienne 2D.  </a:t>
            </a:r>
          </a:p>
          <a:p>
            <a:endParaRPr lang="fr-FR" sz="1050" dirty="0"/>
          </a:p>
          <a:p>
            <a:r>
              <a:rPr lang="fr-FR" sz="1050" dirty="0"/>
              <a:t>Chacun des 16 histogrammes construits contient 8 valeurs (les hauteurs des classes), ce qui nous donne un total de 128 valeurs. On stocke ces valeurs dans un vecteur (de taille 128), qui représente alors notre descripteur SIFT !</a:t>
            </a:r>
          </a:p>
          <a:p>
            <a:endParaRPr lang="fr-FR" sz="1050" dirty="0"/>
          </a:p>
          <a:p>
            <a:r>
              <a:rPr lang="fr-FR" sz="1050" dirty="0"/>
              <a:t>A ce stade, le descripteur n'est pas invariant aux transformations photométriques. Si l'on assombrit l'image en divisant toutes ses intensités par deux, alors les amplitudes du gradient, et donc les valeurs des histogrammes, seront également plus petites. </a:t>
            </a:r>
          </a:p>
          <a:p>
            <a:endParaRPr lang="fr-FR" sz="1050" dirty="0"/>
          </a:p>
          <a:p>
            <a:r>
              <a:rPr lang="fr-FR" sz="1050" dirty="0"/>
              <a:t>Pour rendre ce descripteur plus robuste aux variations d'intensités, il faut seuiller ses valeurs et le normaliser.</a:t>
            </a:r>
          </a:p>
          <a:p>
            <a:endParaRPr lang="fr-FR" sz="1050" dirty="0"/>
          </a:p>
          <a:p>
            <a:r>
              <a:rPr lang="fr-FR" sz="1050" dirty="0"/>
              <a:t>On normalise d'abord le vecteur, en le divisant par sa norme euclidienne : cela permet de garantir l'invariance par changement de contraste. Puis, on remplace tous les éléments du vecteur supérieurs à 0.2 par 0.2, et on </a:t>
            </a:r>
            <a:r>
              <a:rPr lang="fr-FR" sz="1050" dirty="0" err="1"/>
              <a:t>re-normalise</a:t>
            </a:r>
            <a:r>
              <a:rPr lang="fr-FR" sz="1050" dirty="0"/>
              <a:t>. Ainsi, le descripteur devient également insensible aux changements d'exposition.</a:t>
            </a:r>
          </a:p>
        </p:txBody>
      </p:sp>
      <p:pic>
        <p:nvPicPr>
          <p:cNvPr id="50" name="Image 49">
            <a:extLst>
              <a:ext uri="{FF2B5EF4-FFF2-40B4-BE49-F238E27FC236}">
                <a16:creationId xmlns:a16="http://schemas.microsoft.com/office/drawing/2014/main" id="{940157BA-B008-364C-201D-7C48CEFA7C4D}"/>
              </a:ext>
            </a:extLst>
          </p:cNvPr>
          <p:cNvPicPr>
            <a:picLocks noChangeAspect="1"/>
          </p:cNvPicPr>
          <p:nvPr/>
        </p:nvPicPr>
        <p:blipFill>
          <a:blip r:embed="rId4"/>
          <a:stretch>
            <a:fillRect/>
          </a:stretch>
        </p:blipFill>
        <p:spPr>
          <a:xfrm>
            <a:off x="3531771" y="6129441"/>
            <a:ext cx="2571524" cy="578593"/>
          </a:xfrm>
          <a:prstGeom prst="rect">
            <a:avLst/>
          </a:prstGeom>
        </p:spPr>
      </p:pic>
      <p:pic>
        <p:nvPicPr>
          <p:cNvPr id="3076" name="Picture 4" descr="Illustration de la construction d'un descripteur SIFT à partir d'une région de 16 × 16 pixels.">
            <a:extLst>
              <a:ext uri="{FF2B5EF4-FFF2-40B4-BE49-F238E27FC236}">
                <a16:creationId xmlns:a16="http://schemas.microsoft.com/office/drawing/2014/main" id="{93DFF03B-7FB9-543B-178A-0E77617A7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231" y="906020"/>
            <a:ext cx="2828577" cy="1529200"/>
          </a:xfrm>
          <a:prstGeom prst="rect">
            <a:avLst/>
          </a:prstGeom>
          <a:noFill/>
          <a:extLst>
            <a:ext uri="{909E8E84-426E-40DD-AFC4-6F175D3DCCD1}">
              <a14:hiddenFill xmlns:a14="http://schemas.microsoft.com/office/drawing/2010/main">
                <a:solidFill>
                  <a:srgbClr val="FFFFFF"/>
                </a:solidFill>
              </a14:hiddenFill>
            </a:ext>
          </a:extLst>
        </p:spPr>
      </p:pic>
      <p:pic>
        <p:nvPicPr>
          <p:cNvPr id="52" name="Image 51">
            <a:extLst>
              <a:ext uri="{FF2B5EF4-FFF2-40B4-BE49-F238E27FC236}">
                <a16:creationId xmlns:a16="http://schemas.microsoft.com/office/drawing/2014/main" id="{49652352-8BE9-14A8-F8B9-60195A16B6B8}"/>
              </a:ext>
            </a:extLst>
          </p:cNvPr>
          <p:cNvPicPr>
            <a:picLocks noChangeAspect="1"/>
          </p:cNvPicPr>
          <p:nvPr/>
        </p:nvPicPr>
        <p:blipFill rotWithShape="1">
          <a:blip r:embed="rId6"/>
          <a:srcRect l="3482"/>
          <a:stretch/>
        </p:blipFill>
        <p:spPr>
          <a:xfrm>
            <a:off x="46301" y="4731947"/>
            <a:ext cx="3079592" cy="1432995"/>
          </a:xfrm>
          <a:prstGeom prst="rect">
            <a:avLst/>
          </a:prstGeom>
        </p:spPr>
      </p:pic>
    </p:spTree>
    <p:extLst>
      <p:ext uri="{BB962C8B-B14F-4D97-AF65-F5344CB8AC3E}">
        <p14:creationId xmlns:p14="http://schemas.microsoft.com/office/powerpoint/2010/main" val="148054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1C6ED-A979-B62C-D90D-75FCB868E9FD}"/>
              </a:ext>
            </a:extLst>
          </p:cNvPr>
          <p:cNvSpPr>
            <a:spLocks noGrp="1"/>
          </p:cNvSpPr>
          <p:nvPr>
            <p:ph type="title"/>
          </p:nvPr>
        </p:nvSpPr>
        <p:spPr/>
        <p:txBody>
          <a:bodyPr/>
          <a:lstStyle/>
          <a:p>
            <a:r>
              <a:rPr lang="fr-FR" dirty="0"/>
              <a:t>Présentation des données (</a:t>
            </a:r>
            <a:r>
              <a:rPr lang="fr-FR" sz="3200" dirty="0"/>
              <a:t>1050 articles</a:t>
            </a:r>
            <a:r>
              <a:rPr lang="fr-FR" dirty="0"/>
              <a:t>)</a:t>
            </a:r>
          </a:p>
        </p:txBody>
      </p:sp>
      <p:sp>
        <p:nvSpPr>
          <p:cNvPr id="3" name="Espace réservé du contenu 2">
            <a:extLst>
              <a:ext uri="{FF2B5EF4-FFF2-40B4-BE49-F238E27FC236}">
                <a16:creationId xmlns:a16="http://schemas.microsoft.com/office/drawing/2014/main" id="{E580D1D8-C066-BAAF-D5F5-A9B578AEB114}"/>
              </a:ext>
            </a:extLst>
          </p:cNvPr>
          <p:cNvSpPr>
            <a:spLocks noGrp="1"/>
          </p:cNvSpPr>
          <p:nvPr>
            <p:ph idx="14"/>
          </p:nvPr>
        </p:nvSpPr>
        <p:spPr>
          <a:xfrm>
            <a:off x="648935" y="1834005"/>
            <a:ext cx="5060880" cy="465155"/>
          </a:xfrm>
        </p:spPr>
        <p:txBody>
          <a:bodyPr/>
          <a:lstStyle/>
          <a:p>
            <a:r>
              <a:rPr lang="fr-FR" sz="1800" dirty="0"/>
              <a:t>A. Données Textuelles</a:t>
            </a:r>
          </a:p>
        </p:txBody>
      </p:sp>
      <p:sp>
        <p:nvSpPr>
          <p:cNvPr id="4" name="Espace réservé du contenu 3">
            <a:extLst>
              <a:ext uri="{FF2B5EF4-FFF2-40B4-BE49-F238E27FC236}">
                <a16:creationId xmlns:a16="http://schemas.microsoft.com/office/drawing/2014/main" id="{E3695D4B-2E5C-D58E-9E0A-BF5F11A590FF}"/>
              </a:ext>
            </a:extLst>
          </p:cNvPr>
          <p:cNvSpPr>
            <a:spLocks noGrp="1"/>
          </p:cNvSpPr>
          <p:nvPr>
            <p:ph idx="1"/>
          </p:nvPr>
        </p:nvSpPr>
        <p:spPr>
          <a:xfrm>
            <a:off x="648935" y="2419555"/>
            <a:ext cx="5060880" cy="3197260"/>
          </a:xfrm>
        </p:spPr>
        <p:style>
          <a:lnRef idx="2">
            <a:schemeClr val="accent1"/>
          </a:lnRef>
          <a:fillRef idx="1">
            <a:schemeClr val="lt1"/>
          </a:fillRef>
          <a:effectRef idx="0">
            <a:schemeClr val="accent1"/>
          </a:effectRef>
          <a:fontRef idx="minor">
            <a:schemeClr val="dk1"/>
          </a:fontRef>
        </p:style>
        <p:txBody>
          <a:bodyPr>
            <a:normAutofit fontScale="55000" lnSpcReduction="20000"/>
          </a:bodyPr>
          <a:lstStyle/>
          <a:p>
            <a:pPr marL="0" indent="0">
              <a:buNone/>
            </a:pPr>
            <a:r>
              <a:rPr lang="en-US" b="1" dirty="0">
                <a:solidFill>
                  <a:srgbClr val="00B0F0"/>
                </a:solidFill>
              </a:rPr>
              <a:t>Identifiants article: </a:t>
            </a:r>
            <a:r>
              <a:rPr lang="en-US" b="1" dirty="0">
                <a:solidFill>
                  <a:srgbClr val="FF0000"/>
                </a:solidFill>
              </a:rPr>
              <a:t>uniq_id</a:t>
            </a:r>
            <a:r>
              <a:rPr lang="en-US" b="1" dirty="0">
                <a:solidFill>
                  <a:srgbClr val="FFC000"/>
                </a:solidFill>
              </a:rPr>
              <a:t> </a:t>
            </a:r>
            <a:r>
              <a:rPr lang="en-US" dirty="0"/>
              <a:t>et pid:</a:t>
            </a:r>
          </a:p>
          <a:p>
            <a:pPr marL="0" indent="0">
              <a:buNone/>
            </a:pPr>
            <a:r>
              <a:rPr lang="en-US" b="1" dirty="0">
                <a:solidFill>
                  <a:srgbClr val="00B0F0"/>
                </a:solidFill>
              </a:rPr>
              <a:t>Date</a:t>
            </a:r>
            <a:r>
              <a:rPr lang="en-US" dirty="0">
                <a:solidFill>
                  <a:srgbClr val="00B0F0"/>
                </a:solidFill>
              </a:rPr>
              <a:t>:  </a:t>
            </a:r>
            <a:r>
              <a:rPr lang="en-US" dirty="0"/>
              <a:t>crawl_timestamp</a:t>
            </a:r>
          </a:p>
          <a:p>
            <a:pPr marL="0" indent="0">
              <a:buNone/>
            </a:pPr>
            <a:r>
              <a:rPr lang="en-US" b="1" dirty="0">
                <a:solidFill>
                  <a:srgbClr val="00B0F0"/>
                </a:solidFill>
              </a:rPr>
              <a:t>Information article</a:t>
            </a:r>
            <a:r>
              <a:rPr lang="en-US" dirty="0">
                <a:solidFill>
                  <a:srgbClr val="00B0F0"/>
                </a:solidFill>
              </a:rPr>
              <a:t>: </a:t>
            </a:r>
          </a:p>
          <a:p>
            <a:pPr marL="285750" lvl="2" indent="-285750">
              <a:buFont typeface="Wingdings" panose="05000000000000000000" pitchFamily="2" charset="2"/>
              <a:buChar char="§"/>
            </a:pPr>
            <a:r>
              <a:rPr lang="en-US" i="0" dirty="0"/>
              <a:t>URL, name, Brand, product_specifications</a:t>
            </a:r>
          </a:p>
          <a:p>
            <a:pPr marL="285750" lvl="2" indent="-285750">
              <a:buFont typeface="Wingdings" panose="05000000000000000000" pitchFamily="2" charset="2"/>
              <a:buChar char="§"/>
            </a:pPr>
            <a:r>
              <a:rPr lang="en-US" b="1" i="0" dirty="0">
                <a:solidFill>
                  <a:srgbClr val="FF0000"/>
                </a:solidFill>
              </a:rPr>
              <a:t>category_tree</a:t>
            </a:r>
            <a:r>
              <a:rPr lang="en-US" i="0" dirty="0">
                <a:solidFill>
                  <a:schemeClr val="accent1">
                    <a:lumMod val="50000"/>
                  </a:schemeClr>
                </a:solidFill>
              </a:rPr>
              <a:t> </a:t>
            </a:r>
            <a:r>
              <a:rPr lang="en-US" i="0" dirty="0">
                <a:solidFill>
                  <a:schemeClr val="accent1">
                    <a:lumMod val="50000"/>
                  </a:schemeClr>
                </a:solidFill>
                <a:highlight>
                  <a:srgbClr val="FFFF00"/>
                </a:highlight>
              </a:rPr>
              <a:t>(categories articles)</a:t>
            </a:r>
          </a:p>
          <a:p>
            <a:pPr marL="285750" lvl="4" indent="-285750">
              <a:buFont typeface="Wingdings" panose="05000000000000000000" pitchFamily="2" charset="2"/>
              <a:buChar char="§"/>
            </a:pPr>
            <a:r>
              <a:rPr lang="en-US" b="1" i="0" dirty="0">
                <a:solidFill>
                  <a:srgbClr val="FF0000"/>
                </a:solidFill>
              </a:rPr>
              <a:t>Description</a:t>
            </a:r>
            <a:r>
              <a:rPr lang="en-US" i="0" dirty="0">
                <a:solidFill>
                  <a:schemeClr val="accent1">
                    <a:lumMod val="50000"/>
                  </a:schemeClr>
                </a:solidFill>
              </a:rPr>
              <a:t> </a:t>
            </a:r>
            <a:r>
              <a:rPr lang="en-US" i="0" dirty="0">
                <a:solidFill>
                  <a:schemeClr val="accent1">
                    <a:lumMod val="50000"/>
                  </a:schemeClr>
                </a:solidFill>
                <a:highlight>
                  <a:srgbClr val="FFFF00"/>
                </a:highlight>
              </a:rPr>
              <a:t>(Description text)</a:t>
            </a:r>
          </a:p>
          <a:p>
            <a:pPr marL="0" indent="0">
              <a:buNone/>
            </a:pPr>
            <a:r>
              <a:rPr lang="en-US" b="1" dirty="0">
                <a:solidFill>
                  <a:srgbClr val="00B0F0"/>
                </a:solidFill>
              </a:rPr>
              <a:t>Prix de l’article</a:t>
            </a:r>
            <a:r>
              <a:rPr lang="en-US" dirty="0">
                <a:solidFill>
                  <a:srgbClr val="00B0F0"/>
                </a:solidFill>
              </a:rPr>
              <a:t>: </a:t>
            </a:r>
          </a:p>
          <a:p>
            <a:r>
              <a:rPr lang="en-US" dirty="0"/>
              <a:t>retail_price </a:t>
            </a:r>
          </a:p>
          <a:p>
            <a:r>
              <a:rPr lang="en-US" dirty="0"/>
              <a:t>discounted_price</a:t>
            </a:r>
          </a:p>
          <a:p>
            <a:pPr marL="0" indent="0">
              <a:buNone/>
            </a:pPr>
            <a:r>
              <a:rPr lang="en-US" b="1" dirty="0">
                <a:solidFill>
                  <a:srgbClr val="00B0F0"/>
                </a:solidFill>
              </a:rPr>
              <a:t>Lien de la photo de l’article : </a:t>
            </a:r>
            <a:r>
              <a:rPr lang="en-US" b="1" dirty="0">
                <a:solidFill>
                  <a:srgbClr val="FF0000"/>
                </a:solidFill>
              </a:rPr>
              <a:t>Image</a:t>
            </a:r>
          </a:p>
          <a:p>
            <a:pPr marL="0" indent="0">
              <a:buNone/>
            </a:pPr>
            <a:r>
              <a:rPr lang="en-US" b="1" dirty="0">
                <a:solidFill>
                  <a:srgbClr val="00B0F0"/>
                </a:solidFill>
              </a:rPr>
              <a:t>Note de l’article: </a:t>
            </a:r>
            <a:r>
              <a:rPr lang="en-US" dirty="0"/>
              <a:t>rating &amp; </a:t>
            </a:r>
            <a:r>
              <a:rPr lang="en-US" dirty="0" err="1"/>
              <a:t>overall_rating</a:t>
            </a:r>
            <a:endParaRPr lang="en-US" dirty="0"/>
          </a:p>
        </p:txBody>
      </p:sp>
      <p:sp>
        <p:nvSpPr>
          <p:cNvPr id="5" name="Espace réservé du contenu 4">
            <a:extLst>
              <a:ext uri="{FF2B5EF4-FFF2-40B4-BE49-F238E27FC236}">
                <a16:creationId xmlns:a16="http://schemas.microsoft.com/office/drawing/2014/main" id="{7C29AED7-5EDF-C7FD-7482-EEB49D8E217F}"/>
              </a:ext>
            </a:extLst>
          </p:cNvPr>
          <p:cNvSpPr>
            <a:spLocks noGrp="1"/>
          </p:cNvSpPr>
          <p:nvPr>
            <p:ph idx="18"/>
          </p:nvPr>
        </p:nvSpPr>
        <p:spPr>
          <a:xfrm>
            <a:off x="6120816" y="1837420"/>
            <a:ext cx="5422046" cy="465155"/>
          </a:xfrm>
        </p:spPr>
        <p:txBody>
          <a:bodyPr/>
          <a:lstStyle/>
          <a:p>
            <a:pPr algn="ctr"/>
            <a:r>
              <a:rPr lang="fr-FR" sz="1800" dirty="0"/>
              <a:t>B. Images</a:t>
            </a:r>
          </a:p>
        </p:txBody>
      </p:sp>
      <p:sp>
        <p:nvSpPr>
          <p:cNvPr id="9" name="Espace réservé du pied de page 8">
            <a:extLst>
              <a:ext uri="{FF2B5EF4-FFF2-40B4-BE49-F238E27FC236}">
                <a16:creationId xmlns:a16="http://schemas.microsoft.com/office/drawing/2014/main" id="{6E1BA4C8-1598-6FBA-B674-2D5AD3256A97}"/>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2032B480-CA21-61D2-A622-7D4C515C022A}"/>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1DD1D491-D4B2-C98E-C931-EEF221B74087}"/>
              </a:ext>
            </a:extLst>
          </p:cNvPr>
          <p:cNvSpPr>
            <a:spLocks noGrp="1"/>
          </p:cNvSpPr>
          <p:nvPr>
            <p:ph type="sldNum" sz="quarter" idx="12"/>
          </p:nvPr>
        </p:nvSpPr>
        <p:spPr/>
        <p:txBody>
          <a:bodyPr/>
          <a:lstStyle/>
          <a:p>
            <a:pPr rtl="0"/>
            <a:fld id="{FAEF9944-A4F6-4C59-AEBD-678D6480B8EA}" type="slidenum">
              <a:rPr lang="fr-FR" smtClean="0"/>
              <a:pPr rtl="0"/>
              <a:t>5</a:t>
            </a:fld>
            <a:endParaRPr lang="fr-FR" dirty="0"/>
          </a:p>
        </p:txBody>
      </p:sp>
      <p:sp>
        <p:nvSpPr>
          <p:cNvPr id="15" name="ZoneTexte 14">
            <a:extLst>
              <a:ext uri="{FF2B5EF4-FFF2-40B4-BE49-F238E27FC236}">
                <a16:creationId xmlns:a16="http://schemas.microsoft.com/office/drawing/2014/main" id="{3B2B1347-D4AE-6100-2922-B91BA7214918}"/>
              </a:ext>
            </a:extLst>
          </p:cNvPr>
          <p:cNvSpPr txBox="1"/>
          <p:nvPr/>
        </p:nvSpPr>
        <p:spPr>
          <a:xfrm>
            <a:off x="6120815" y="2489797"/>
            <a:ext cx="5422047"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7 catégories</a:t>
            </a:r>
          </a:p>
          <a:p>
            <a:pPr marL="285750" indent="-285750">
              <a:buFont typeface="Arial" panose="020B0604020202020204" pitchFamily="34" charset="0"/>
              <a:buChar char="•"/>
            </a:pPr>
            <a:r>
              <a:rPr lang="fr-FR" dirty="0"/>
              <a:t>150 images/cat.</a:t>
            </a:r>
          </a:p>
        </p:txBody>
      </p:sp>
      <p:pic>
        <p:nvPicPr>
          <p:cNvPr id="20" name="Espace réservé du contenu 19">
            <a:extLst>
              <a:ext uri="{FF2B5EF4-FFF2-40B4-BE49-F238E27FC236}">
                <a16:creationId xmlns:a16="http://schemas.microsoft.com/office/drawing/2014/main" id="{F4A8EBAA-0F3A-528D-32AA-5B785BA0890E}"/>
              </a:ext>
            </a:extLst>
          </p:cNvPr>
          <p:cNvPicPr>
            <a:picLocks noGrp="1" noChangeAspect="1"/>
          </p:cNvPicPr>
          <p:nvPr>
            <p:ph idx="17"/>
          </p:nvPr>
        </p:nvPicPr>
        <p:blipFill>
          <a:blip r:embed="rId2"/>
          <a:stretch>
            <a:fillRect/>
          </a:stretch>
        </p:blipFill>
        <p:spPr>
          <a:xfrm>
            <a:off x="6120816" y="3136128"/>
            <a:ext cx="5422250" cy="2489512"/>
          </a:xfrm>
        </p:spPr>
      </p:pic>
      <p:sp>
        <p:nvSpPr>
          <p:cNvPr id="21" name="ZoneTexte 20">
            <a:extLst>
              <a:ext uri="{FF2B5EF4-FFF2-40B4-BE49-F238E27FC236}">
                <a16:creationId xmlns:a16="http://schemas.microsoft.com/office/drawing/2014/main" id="{7E9C8C55-E5CF-9C19-7FE4-D21C40D0B714}"/>
              </a:ext>
            </a:extLst>
          </p:cNvPr>
          <p:cNvSpPr txBox="1"/>
          <p:nvPr/>
        </p:nvSpPr>
        <p:spPr>
          <a:xfrm>
            <a:off x="6894736" y="3789771"/>
            <a:ext cx="643467" cy="18466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Baby care</a:t>
            </a:r>
          </a:p>
        </p:txBody>
      </p:sp>
      <p:sp>
        <p:nvSpPr>
          <p:cNvPr id="22" name="ZoneTexte 21">
            <a:extLst>
              <a:ext uri="{FF2B5EF4-FFF2-40B4-BE49-F238E27FC236}">
                <a16:creationId xmlns:a16="http://schemas.microsoft.com/office/drawing/2014/main" id="{EDDBECE0-4794-C40F-F8A8-2691993C43CE}"/>
              </a:ext>
            </a:extLst>
          </p:cNvPr>
          <p:cNvSpPr txBox="1"/>
          <p:nvPr/>
        </p:nvSpPr>
        <p:spPr>
          <a:xfrm>
            <a:off x="8280978" y="4480134"/>
            <a:ext cx="643467" cy="1846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t>watches</a:t>
            </a:r>
          </a:p>
        </p:txBody>
      </p:sp>
      <p:sp>
        <p:nvSpPr>
          <p:cNvPr id="23" name="ZoneTexte 22">
            <a:extLst>
              <a:ext uri="{FF2B5EF4-FFF2-40B4-BE49-F238E27FC236}">
                <a16:creationId xmlns:a16="http://schemas.microsoft.com/office/drawing/2014/main" id="{23F41C06-F781-57A8-B323-2E51FA76C122}"/>
              </a:ext>
            </a:extLst>
          </p:cNvPr>
          <p:cNvSpPr txBox="1"/>
          <p:nvPr/>
        </p:nvSpPr>
        <p:spPr>
          <a:xfrm>
            <a:off x="9972676" y="5375178"/>
            <a:ext cx="877444" cy="18466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err="1">
                <a:solidFill>
                  <a:schemeClr val="tx1"/>
                </a:solidFill>
              </a:rPr>
              <a:t>kitchen</a:t>
            </a:r>
            <a:r>
              <a:rPr lang="fr-FR" sz="600" dirty="0">
                <a:solidFill>
                  <a:schemeClr val="tx1"/>
                </a:solidFill>
              </a:rPr>
              <a:t> &amp; </a:t>
            </a:r>
            <a:r>
              <a:rPr lang="fr-FR" sz="600" dirty="0" err="1">
                <a:solidFill>
                  <a:schemeClr val="tx1"/>
                </a:solidFill>
              </a:rPr>
              <a:t>dining</a:t>
            </a:r>
            <a:endParaRPr lang="fr-FR" sz="600" dirty="0">
              <a:solidFill>
                <a:schemeClr val="tx1"/>
              </a:solidFill>
            </a:endParaRPr>
          </a:p>
        </p:txBody>
      </p:sp>
      <p:sp>
        <p:nvSpPr>
          <p:cNvPr id="24" name="ZoneTexte 23">
            <a:extLst>
              <a:ext uri="{FF2B5EF4-FFF2-40B4-BE49-F238E27FC236}">
                <a16:creationId xmlns:a16="http://schemas.microsoft.com/office/drawing/2014/main" id="{5F8397E5-516C-5DAB-DE44-2B7AECEC6601}"/>
              </a:ext>
            </a:extLst>
          </p:cNvPr>
          <p:cNvSpPr txBox="1"/>
          <p:nvPr/>
        </p:nvSpPr>
        <p:spPr>
          <a:xfrm>
            <a:off x="7959245" y="5221354"/>
            <a:ext cx="965200" cy="2769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t>beauty and </a:t>
            </a:r>
            <a:r>
              <a:rPr lang="fr-FR" sz="600" dirty="0" err="1"/>
              <a:t>personal</a:t>
            </a:r>
            <a:r>
              <a:rPr lang="fr-FR" sz="600" dirty="0"/>
              <a:t> care</a:t>
            </a:r>
          </a:p>
        </p:txBody>
      </p:sp>
      <p:sp>
        <p:nvSpPr>
          <p:cNvPr id="25" name="ZoneTexte 24">
            <a:extLst>
              <a:ext uri="{FF2B5EF4-FFF2-40B4-BE49-F238E27FC236}">
                <a16:creationId xmlns:a16="http://schemas.microsoft.com/office/drawing/2014/main" id="{95A60113-5A18-330B-DDEC-18DEA3C6F24F}"/>
              </a:ext>
            </a:extLst>
          </p:cNvPr>
          <p:cNvSpPr txBox="1"/>
          <p:nvPr/>
        </p:nvSpPr>
        <p:spPr>
          <a:xfrm>
            <a:off x="6301501" y="4584244"/>
            <a:ext cx="1076411" cy="2769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00" dirty="0">
                <a:solidFill>
                  <a:schemeClr val="tx1"/>
                </a:solidFill>
              </a:rPr>
              <a:t>home </a:t>
            </a:r>
            <a:r>
              <a:rPr lang="fr-FR" sz="600" dirty="0" err="1">
                <a:solidFill>
                  <a:schemeClr val="tx1"/>
                </a:solidFill>
              </a:rPr>
              <a:t>decor</a:t>
            </a:r>
            <a:r>
              <a:rPr lang="fr-FR" sz="600" dirty="0">
                <a:solidFill>
                  <a:schemeClr val="tx1"/>
                </a:solidFill>
              </a:rPr>
              <a:t> &amp; festive </a:t>
            </a:r>
            <a:r>
              <a:rPr lang="fr-FR" sz="600" dirty="0" err="1">
                <a:solidFill>
                  <a:schemeClr val="tx1"/>
                </a:solidFill>
              </a:rPr>
              <a:t>needs</a:t>
            </a:r>
            <a:endParaRPr lang="fr-FR" sz="600" dirty="0">
              <a:solidFill>
                <a:schemeClr val="tx1"/>
              </a:solidFill>
            </a:endParaRPr>
          </a:p>
        </p:txBody>
      </p:sp>
      <p:sp>
        <p:nvSpPr>
          <p:cNvPr id="26" name="ZoneTexte 25">
            <a:extLst>
              <a:ext uri="{FF2B5EF4-FFF2-40B4-BE49-F238E27FC236}">
                <a16:creationId xmlns:a16="http://schemas.microsoft.com/office/drawing/2014/main" id="{CFEF8FA9-2EFF-8988-4A25-4CF8E8C0F1D7}"/>
              </a:ext>
            </a:extLst>
          </p:cNvPr>
          <p:cNvSpPr txBox="1"/>
          <p:nvPr/>
        </p:nvSpPr>
        <p:spPr>
          <a:xfrm>
            <a:off x="8602711" y="3836710"/>
            <a:ext cx="844805" cy="18466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home </a:t>
            </a:r>
            <a:r>
              <a:rPr lang="fr-FR" sz="600" dirty="0" err="1"/>
              <a:t>furnishing</a:t>
            </a:r>
            <a:endParaRPr lang="fr-FR" sz="600" dirty="0"/>
          </a:p>
        </p:txBody>
      </p:sp>
      <p:sp>
        <p:nvSpPr>
          <p:cNvPr id="27" name="ZoneTexte 26">
            <a:extLst>
              <a:ext uri="{FF2B5EF4-FFF2-40B4-BE49-F238E27FC236}">
                <a16:creationId xmlns:a16="http://schemas.microsoft.com/office/drawing/2014/main" id="{0F536B96-E46A-DAA6-836C-700D3EB5FE58}"/>
              </a:ext>
            </a:extLst>
          </p:cNvPr>
          <p:cNvSpPr txBox="1"/>
          <p:nvPr/>
        </p:nvSpPr>
        <p:spPr>
          <a:xfrm>
            <a:off x="9972676" y="4552305"/>
            <a:ext cx="643467" cy="1846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600" dirty="0"/>
              <a:t>computers</a:t>
            </a:r>
          </a:p>
        </p:txBody>
      </p:sp>
    </p:spTree>
    <p:extLst>
      <p:ext uri="{BB962C8B-B14F-4D97-AF65-F5344CB8AC3E}">
        <p14:creationId xmlns:p14="http://schemas.microsoft.com/office/powerpoint/2010/main" val="21799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rtlCol="0"/>
          <a:lstStyle/>
          <a:p>
            <a:pPr rtl="0"/>
            <a:r>
              <a:rPr lang="fr-FR" sz="3600" b="1" dirty="0"/>
              <a:t>A. Traitement des données textuelles</a:t>
            </a:r>
          </a:p>
        </p:txBody>
      </p:sp>
      <p:sp>
        <p:nvSpPr>
          <p:cNvPr id="15" name="Sous-titre 14">
            <a:extLst>
              <a:ext uri="{FF2B5EF4-FFF2-40B4-BE49-F238E27FC236}">
                <a16:creationId xmlns:a16="http://schemas.microsoft.com/office/drawing/2014/main" id="{B7886DF7-FA3D-4AD1-AEC1-578EA3AC8C7D}"/>
              </a:ext>
            </a:extLst>
          </p:cNvPr>
          <p:cNvSpPr>
            <a:spLocks noGrp="1"/>
          </p:cNvSpPr>
          <p:nvPr>
            <p:ph type="subTitle" idx="1"/>
          </p:nvPr>
        </p:nvSpPr>
        <p:spPr>
          <a:xfrm>
            <a:off x="7976914" y="4238046"/>
            <a:ext cx="2301619" cy="1741404"/>
          </a:xfrm>
        </p:spPr>
        <p:txBody>
          <a:bodyPr rtlCol="0"/>
          <a:lstStyle/>
          <a:p>
            <a:pPr rtl="0"/>
            <a:r>
              <a:rPr lang="fr-FR" b="1" dirty="0">
                <a:solidFill>
                  <a:schemeClr val="accent1">
                    <a:lumMod val="60000"/>
                    <a:lumOff val="40000"/>
                  </a:schemeClr>
                </a:solidFill>
              </a:rPr>
              <a:t>EDA</a:t>
            </a:r>
            <a:r>
              <a:rPr lang="fr-FR" dirty="0"/>
              <a:t>: </a:t>
            </a:r>
          </a:p>
          <a:p>
            <a:pPr rtl="0">
              <a:lnSpc>
                <a:spcPct val="100000"/>
              </a:lnSpc>
            </a:pPr>
            <a:r>
              <a:rPr lang="fr-FR" b="1" dirty="0">
                <a:solidFill>
                  <a:schemeClr val="accent1">
                    <a:lumMod val="60000"/>
                    <a:lumOff val="40000"/>
                  </a:schemeClr>
                </a:solidFill>
              </a:rPr>
              <a:t>A</a:t>
            </a:r>
            <a:r>
              <a:rPr lang="fr-FR" dirty="0"/>
              <a:t>nalyse </a:t>
            </a:r>
            <a:r>
              <a:rPr lang="fr-FR" b="1" dirty="0">
                <a:solidFill>
                  <a:schemeClr val="accent1">
                    <a:lumMod val="60000"/>
                    <a:lumOff val="40000"/>
                  </a:schemeClr>
                </a:solidFill>
              </a:rPr>
              <a:t>E</a:t>
            </a:r>
            <a:r>
              <a:rPr lang="fr-FR" dirty="0"/>
              <a:t>xploratoire des </a:t>
            </a:r>
            <a:r>
              <a:rPr lang="fr-FR" b="1" dirty="0">
                <a:solidFill>
                  <a:schemeClr val="accent1">
                    <a:lumMod val="60000"/>
                    <a:lumOff val="40000"/>
                  </a:schemeClr>
                </a:solidFill>
              </a:rPr>
              <a:t>D</a:t>
            </a:r>
            <a:r>
              <a:rPr lang="fr-FR" dirty="0"/>
              <a:t>onnées</a:t>
            </a:r>
          </a:p>
        </p:txBody>
      </p:sp>
      <p:pic>
        <p:nvPicPr>
          <p:cNvPr id="5" name="Espace réservé d’image 4" descr="Personnes au milieu d’une salle circulaire ">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 y="1095509"/>
            <a:ext cx="7519932" cy="5016892"/>
          </a:xfrm>
        </p:spPr>
      </p:pic>
    </p:spTree>
    <p:extLst>
      <p:ext uri="{BB962C8B-B14F-4D97-AF65-F5344CB8AC3E}">
        <p14:creationId xmlns:p14="http://schemas.microsoft.com/office/powerpoint/2010/main" val="277979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B79BEF-2040-D223-5246-F22FAECF4236}"/>
              </a:ext>
            </a:extLst>
          </p:cNvPr>
          <p:cNvSpPr>
            <a:spLocks noGrp="1"/>
          </p:cNvSpPr>
          <p:nvPr>
            <p:ph type="title"/>
          </p:nvPr>
        </p:nvSpPr>
        <p:spPr/>
        <p:txBody>
          <a:bodyPr/>
          <a:lstStyle/>
          <a:p>
            <a:r>
              <a:rPr lang="fr-FR" sz="3600" b="1" dirty="0"/>
              <a:t>A. Traitement des données textuelles</a:t>
            </a:r>
            <a:endParaRPr lang="fr-FR" dirty="0"/>
          </a:p>
        </p:txBody>
      </p:sp>
      <p:sp>
        <p:nvSpPr>
          <p:cNvPr id="3" name="Espace réservé du contenu 2">
            <a:extLst>
              <a:ext uri="{FF2B5EF4-FFF2-40B4-BE49-F238E27FC236}">
                <a16:creationId xmlns:a16="http://schemas.microsoft.com/office/drawing/2014/main" id="{592A2407-9D71-E674-31B4-78FE3FFB0928}"/>
              </a:ext>
            </a:extLst>
          </p:cNvPr>
          <p:cNvSpPr>
            <a:spLocks noGrp="1"/>
          </p:cNvSpPr>
          <p:nvPr>
            <p:ph idx="14"/>
          </p:nvPr>
        </p:nvSpPr>
        <p:spPr>
          <a:xfrm>
            <a:off x="648935" y="1834005"/>
            <a:ext cx="3316668" cy="462205"/>
          </a:xfrm>
        </p:spPr>
        <p:txBody>
          <a:bodyPr/>
          <a:lstStyle/>
          <a:p>
            <a:r>
              <a:rPr lang="fr-FR" sz="1800" dirty="0"/>
              <a:t>Etude Catégorie 1</a:t>
            </a:r>
          </a:p>
        </p:txBody>
      </p:sp>
      <p:sp>
        <p:nvSpPr>
          <p:cNvPr id="5" name="Espace réservé du contenu 4">
            <a:extLst>
              <a:ext uri="{FF2B5EF4-FFF2-40B4-BE49-F238E27FC236}">
                <a16:creationId xmlns:a16="http://schemas.microsoft.com/office/drawing/2014/main" id="{F40A3359-1C0F-9A10-599C-6458E74BE304}"/>
              </a:ext>
            </a:extLst>
          </p:cNvPr>
          <p:cNvSpPr>
            <a:spLocks noGrp="1"/>
          </p:cNvSpPr>
          <p:nvPr>
            <p:ph idx="18"/>
          </p:nvPr>
        </p:nvSpPr>
        <p:spPr>
          <a:xfrm>
            <a:off x="4336486" y="1828356"/>
            <a:ext cx="3316668" cy="462205"/>
          </a:xfrm>
        </p:spPr>
        <p:txBody>
          <a:bodyPr/>
          <a:lstStyle/>
          <a:p>
            <a:r>
              <a:rPr lang="fr-FR" sz="1800" dirty="0"/>
              <a:t>Etude Catégorie 2</a:t>
            </a:r>
          </a:p>
        </p:txBody>
      </p:sp>
      <p:sp>
        <p:nvSpPr>
          <p:cNvPr id="7" name="Espace réservé du contenu 6">
            <a:extLst>
              <a:ext uri="{FF2B5EF4-FFF2-40B4-BE49-F238E27FC236}">
                <a16:creationId xmlns:a16="http://schemas.microsoft.com/office/drawing/2014/main" id="{3D1480E3-7CE1-A9C9-9FDB-7609A1E66000}"/>
              </a:ext>
            </a:extLst>
          </p:cNvPr>
          <p:cNvSpPr>
            <a:spLocks noGrp="1"/>
          </p:cNvSpPr>
          <p:nvPr>
            <p:ph idx="16"/>
          </p:nvPr>
        </p:nvSpPr>
        <p:spPr>
          <a:xfrm>
            <a:off x="4336486" y="4068858"/>
            <a:ext cx="3316668" cy="462205"/>
          </a:xfrm>
        </p:spPr>
        <p:txBody>
          <a:bodyPr/>
          <a:lstStyle/>
          <a:p>
            <a:r>
              <a:rPr lang="fr-FR" sz="1800" dirty="0"/>
              <a:t>Etude Catégorie 3</a:t>
            </a:r>
          </a:p>
        </p:txBody>
      </p:sp>
      <p:sp>
        <p:nvSpPr>
          <p:cNvPr id="9" name="Espace réservé du pied de page 8">
            <a:extLst>
              <a:ext uri="{FF2B5EF4-FFF2-40B4-BE49-F238E27FC236}">
                <a16:creationId xmlns:a16="http://schemas.microsoft.com/office/drawing/2014/main" id="{F2B45F69-D45C-1E22-6DAE-6AE77DFC51C5}"/>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42A91CA5-0C22-2459-C161-8C27A11480C6}"/>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0237500E-B807-62BE-ABB6-C999740E3C22}"/>
              </a:ext>
            </a:extLst>
          </p:cNvPr>
          <p:cNvSpPr>
            <a:spLocks noGrp="1"/>
          </p:cNvSpPr>
          <p:nvPr>
            <p:ph type="sldNum" sz="quarter" idx="12"/>
          </p:nvPr>
        </p:nvSpPr>
        <p:spPr/>
        <p:txBody>
          <a:bodyPr/>
          <a:lstStyle/>
          <a:p>
            <a:pPr rtl="0"/>
            <a:fld id="{FAEF9944-A4F6-4C59-AEBD-678D6480B8EA}" type="slidenum">
              <a:rPr lang="fr-FR" smtClean="0"/>
              <a:t>7</a:t>
            </a:fld>
            <a:endParaRPr lang="fr-FR" dirty="0"/>
          </a:p>
        </p:txBody>
      </p:sp>
      <p:pic>
        <p:nvPicPr>
          <p:cNvPr id="12" name="Picture 2">
            <a:extLst>
              <a:ext uri="{FF2B5EF4-FFF2-40B4-BE49-F238E27FC236}">
                <a16:creationId xmlns:a16="http://schemas.microsoft.com/office/drawing/2014/main" id="{EC543F30-56B8-2D4A-49D9-1923A3479B04}"/>
              </a:ext>
            </a:extLst>
          </p:cNvPr>
          <p:cNvPicPr>
            <a:picLocks noGrp="1" noChangeAspect="1" noChangeArrowheads="1"/>
          </p:cNvPicPr>
          <p:nvPr>
            <p:ph idx="15"/>
          </p:nvPr>
        </p:nvPicPr>
        <p:blipFill>
          <a:blip r:embed="rId3">
            <a:extLst>
              <a:ext uri="{28A0092B-C50C-407E-A947-70E740481C1C}">
                <a14:useLocalDpi xmlns:a14="http://schemas.microsoft.com/office/drawing/2010/main" val="0"/>
              </a:ext>
            </a:extLst>
          </a:blip>
          <a:srcRect/>
          <a:stretch>
            <a:fillRect/>
          </a:stretch>
        </p:blipFill>
        <p:spPr bwMode="auto">
          <a:xfrm>
            <a:off x="4353275" y="4669270"/>
            <a:ext cx="2858003" cy="13711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3DE5ED9-4E63-4282-44E2-C934C0576655}"/>
              </a:ext>
            </a:extLst>
          </p:cNvPr>
          <p:cNvPicPr>
            <a:picLocks noGrp="1" noChangeAspect="1" noChangeArrowheads="1"/>
          </p:cNvPicPr>
          <p:nvPr>
            <p:ph idx="17"/>
          </p:nvPr>
        </p:nvPicPr>
        <p:blipFill>
          <a:blip r:embed="rId4">
            <a:extLst>
              <a:ext uri="{28A0092B-C50C-407E-A947-70E740481C1C}">
                <a14:useLocalDpi xmlns:a14="http://schemas.microsoft.com/office/drawing/2010/main" val="0"/>
              </a:ext>
            </a:extLst>
          </a:blip>
          <a:srcRect/>
          <a:stretch>
            <a:fillRect/>
          </a:stretch>
        </p:blipFill>
        <p:spPr bwMode="auto">
          <a:xfrm>
            <a:off x="4337049" y="2555392"/>
            <a:ext cx="2873295" cy="1371149"/>
          </a:xfrm>
          <a:prstGeom prst="rect">
            <a:avLst/>
          </a:prstGeom>
          <a:noFill/>
          <a:extLst>
            <a:ext uri="{909E8E84-426E-40DD-AFC4-6F175D3DCCD1}">
              <a14:hiddenFill xmlns:a14="http://schemas.microsoft.com/office/drawing/2010/main">
                <a:solidFill>
                  <a:srgbClr val="FFFFFF"/>
                </a:solidFill>
              </a14:hiddenFill>
            </a:ext>
          </a:extLst>
        </p:spPr>
      </p:pic>
      <p:pic>
        <p:nvPicPr>
          <p:cNvPr id="14" name="Espace réservé du contenu 13">
            <a:extLst>
              <a:ext uri="{FF2B5EF4-FFF2-40B4-BE49-F238E27FC236}">
                <a16:creationId xmlns:a16="http://schemas.microsoft.com/office/drawing/2014/main" id="{5655152C-4B63-2A8A-58C1-74D7B2F731EC}"/>
              </a:ext>
            </a:extLst>
          </p:cNvPr>
          <p:cNvPicPr>
            <a:picLocks noGrp="1" noChangeAspect="1"/>
          </p:cNvPicPr>
          <p:nvPr>
            <p:ph idx="1"/>
          </p:nvPr>
        </p:nvPicPr>
        <p:blipFill rotWithShape="1">
          <a:blip r:embed="rId5"/>
          <a:srcRect b="10866"/>
          <a:stretch/>
        </p:blipFill>
        <p:spPr>
          <a:xfrm>
            <a:off x="642916" y="2555392"/>
            <a:ext cx="2873295" cy="1371149"/>
          </a:xfrm>
          <a:prstGeom prst="rect">
            <a:avLst/>
          </a:prstGeom>
        </p:spPr>
      </p:pic>
      <p:sp>
        <p:nvSpPr>
          <p:cNvPr id="15" name="ZoneTexte 14">
            <a:extLst>
              <a:ext uri="{FF2B5EF4-FFF2-40B4-BE49-F238E27FC236}">
                <a16:creationId xmlns:a16="http://schemas.microsoft.com/office/drawing/2014/main" id="{A0BE60C6-C98D-F653-5AD5-A320E74C964F}"/>
              </a:ext>
            </a:extLst>
          </p:cNvPr>
          <p:cNvSpPr txBox="1"/>
          <p:nvPr/>
        </p:nvSpPr>
        <p:spPr>
          <a:xfrm>
            <a:off x="649286" y="4213412"/>
            <a:ext cx="2873295" cy="1015663"/>
          </a:xfrm>
          <a:prstGeom prst="rect">
            <a:avLst/>
          </a:prstGeom>
          <a:noFill/>
        </p:spPr>
        <p:txBody>
          <a:bodyPr wrap="square" rtlCol="0">
            <a:spAutoFit/>
          </a:bodyPr>
          <a:lstStyle/>
          <a:p>
            <a:r>
              <a:rPr lang="fr-FR" sz="1200" dirty="0"/>
              <a:t>Toutes les catégories du champ cat1, sont distribué identiquement.</a:t>
            </a:r>
          </a:p>
          <a:p>
            <a:endParaRPr lang="fr-FR" sz="1200" dirty="0"/>
          </a:p>
          <a:p>
            <a:r>
              <a:rPr lang="fr-FR" sz="1200" dirty="0"/>
              <a:t>Les 1050 produits sont réparties en 7 catégories (150 </a:t>
            </a:r>
            <a:r>
              <a:rPr lang="fr-FR" sz="1200" dirty="0" err="1"/>
              <a:t>chacuns</a:t>
            </a:r>
            <a:r>
              <a:rPr lang="fr-FR" sz="1200" dirty="0"/>
              <a:t>)</a:t>
            </a:r>
          </a:p>
        </p:txBody>
      </p:sp>
      <p:graphicFrame>
        <p:nvGraphicFramePr>
          <p:cNvPr id="17" name="Tableau 16">
            <a:extLst>
              <a:ext uri="{FF2B5EF4-FFF2-40B4-BE49-F238E27FC236}">
                <a16:creationId xmlns:a16="http://schemas.microsoft.com/office/drawing/2014/main" id="{003B6A71-F084-2076-C33D-2CCD41CBDA80}"/>
              </a:ext>
            </a:extLst>
          </p:cNvPr>
          <p:cNvGraphicFramePr>
            <a:graphicFrameLocks noGrp="1"/>
          </p:cNvGraphicFramePr>
          <p:nvPr>
            <p:extLst>
              <p:ext uri="{D42A27DB-BD31-4B8C-83A1-F6EECF244321}">
                <p14:modId xmlns:p14="http://schemas.microsoft.com/office/powerpoint/2010/main" val="313414543"/>
              </p:ext>
            </p:extLst>
          </p:nvPr>
        </p:nvGraphicFramePr>
        <p:xfrm>
          <a:off x="8359638" y="2593319"/>
          <a:ext cx="2681336" cy="1403882"/>
        </p:xfrm>
        <a:graphic>
          <a:graphicData uri="http://schemas.openxmlformats.org/drawingml/2006/table">
            <a:tbl>
              <a:tblPr/>
              <a:tblGrid>
                <a:gridCol w="1340668">
                  <a:extLst>
                    <a:ext uri="{9D8B030D-6E8A-4147-A177-3AD203B41FA5}">
                      <a16:colId xmlns:a16="http://schemas.microsoft.com/office/drawing/2014/main" val="2971489821"/>
                    </a:ext>
                  </a:extLst>
                </a:gridCol>
                <a:gridCol w="1340668">
                  <a:extLst>
                    <a:ext uri="{9D8B030D-6E8A-4147-A177-3AD203B41FA5}">
                      <a16:colId xmlns:a16="http://schemas.microsoft.com/office/drawing/2014/main" val="3889567265"/>
                    </a:ext>
                  </a:extLst>
                </a:gridCol>
              </a:tblGrid>
              <a:tr h="666077">
                <a:tc>
                  <a:txBody>
                    <a:bodyPr/>
                    <a:lstStyle/>
                    <a:p>
                      <a:pPr algn="ctr" fontAlgn="ctr"/>
                      <a:r>
                        <a:rPr lang="fr-FR" sz="1100" b="1" i="0" u="none" strike="noStrike" dirty="0">
                          <a:solidFill>
                            <a:srgbClr val="000000"/>
                          </a:solidFill>
                          <a:effectLst/>
                          <a:latin typeface="Calibri" panose="020F0502020204030204" pitchFamily="34" charset="0"/>
                        </a:rPr>
                        <a:t>Niveau Catégorie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r>
                        <a:rPr lang="fr-FR" sz="1100" b="1" i="0" u="none" strike="noStrike">
                          <a:solidFill>
                            <a:srgbClr val="000000"/>
                          </a:solidFill>
                          <a:effectLst/>
                          <a:latin typeface="Calibri" panose="020F0502020204030204" pitchFamily="34" charset="0"/>
                        </a:rPr>
                        <a:t>Nombre de classes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2288759032"/>
                  </a:ext>
                </a:extLst>
              </a:tr>
              <a:tr h="245935">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8034621"/>
                  </a:ext>
                </a:extLst>
              </a:tr>
              <a:tr h="245935">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63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812432"/>
                  </a:ext>
                </a:extLst>
              </a:tr>
              <a:tr h="245935">
                <a:tc>
                  <a:txBody>
                    <a:bodyPr/>
                    <a:lstStyle/>
                    <a:p>
                      <a:pPr algn="ctr" fontAlgn="b"/>
                      <a:r>
                        <a:rPr lang="fr-FR"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702065"/>
                  </a:ext>
                </a:extLst>
              </a:tr>
            </a:tbl>
          </a:graphicData>
        </a:graphic>
      </p:graphicFrame>
      <p:sp>
        <p:nvSpPr>
          <p:cNvPr id="18" name="ZoneTexte 17">
            <a:extLst>
              <a:ext uri="{FF2B5EF4-FFF2-40B4-BE49-F238E27FC236}">
                <a16:creationId xmlns:a16="http://schemas.microsoft.com/office/drawing/2014/main" id="{01A3F55E-3265-3712-5D30-B7E8E7CE8D3C}"/>
              </a:ext>
            </a:extLst>
          </p:cNvPr>
          <p:cNvSpPr txBox="1"/>
          <p:nvPr/>
        </p:nvSpPr>
        <p:spPr>
          <a:xfrm>
            <a:off x="8041972" y="4299960"/>
            <a:ext cx="3316668" cy="1384995"/>
          </a:xfrm>
          <a:prstGeom prst="rect">
            <a:avLst/>
          </a:prstGeom>
          <a:noFill/>
        </p:spPr>
        <p:txBody>
          <a:bodyPr wrap="square" rtlCol="0">
            <a:spAutoFit/>
          </a:bodyPr>
          <a:lstStyle/>
          <a:p>
            <a:r>
              <a:rPr lang="fr-FR" sz="1200" dirty="0"/>
              <a:t>Les produits des catégories 2&amp;3 ne sont pas identiquement répartis dans chaque catégories.</a:t>
            </a:r>
          </a:p>
          <a:p>
            <a:r>
              <a:rPr lang="fr-FR" sz="1200" dirty="0"/>
              <a:t>De plus on observe bcp de catégories rares.</a:t>
            </a:r>
          </a:p>
          <a:p>
            <a:endParaRPr lang="fr-FR" sz="1200" dirty="0"/>
          </a:p>
          <a:p>
            <a:r>
              <a:rPr lang="fr-FR" sz="1200" b="1" i="1" dirty="0">
                <a:solidFill>
                  <a:srgbClr val="FF0000"/>
                </a:solidFill>
              </a:rPr>
              <a:t>La catégories 1 sera conservée.</a:t>
            </a:r>
          </a:p>
        </p:txBody>
      </p:sp>
      <p:sp>
        <p:nvSpPr>
          <p:cNvPr id="19" name="Espace réservé du contenu 4">
            <a:extLst>
              <a:ext uri="{FF2B5EF4-FFF2-40B4-BE49-F238E27FC236}">
                <a16:creationId xmlns:a16="http://schemas.microsoft.com/office/drawing/2014/main" id="{26DD834E-7793-537A-1ECB-476718A0B997}"/>
              </a:ext>
            </a:extLst>
          </p:cNvPr>
          <p:cNvSpPr txBox="1">
            <a:spLocks/>
          </p:cNvSpPr>
          <p:nvPr/>
        </p:nvSpPr>
        <p:spPr>
          <a:xfrm>
            <a:off x="8023684" y="1828356"/>
            <a:ext cx="3148497" cy="462205"/>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Arial" panose="020B0604020202020204" pitchFamily="34" charset="0"/>
              <a:buNone/>
              <a:defRPr sz="20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r>
              <a:rPr lang="fr-FR" dirty="0"/>
              <a:t>Conclusion</a:t>
            </a:r>
          </a:p>
        </p:txBody>
      </p:sp>
    </p:spTree>
    <p:extLst>
      <p:ext uri="{BB962C8B-B14F-4D97-AF65-F5344CB8AC3E}">
        <p14:creationId xmlns:p14="http://schemas.microsoft.com/office/powerpoint/2010/main" val="391554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7184-A727-2281-F392-17427EA1B426}"/>
              </a:ext>
            </a:extLst>
          </p:cNvPr>
          <p:cNvSpPr>
            <a:spLocks noGrp="1"/>
          </p:cNvSpPr>
          <p:nvPr>
            <p:ph type="title"/>
          </p:nvPr>
        </p:nvSpPr>
        <p:spPr/>
        <p:txBody>
          <a:bodyPr/>
          <a:lstStyle/>
          <a:p>
            <a:r>
              <a:rPr lang="fr-FR" sz="3600" b="1" dirty="0"/>
              <a:t>A. Traitement des données textuelles</a:t>
            </a:r>
            <a:endParaRPr lang="fr-FR" dirty="0"/>
          </a:p>
        </p:txBody>
      </p:sp>
      <p:sp>
        <p:nvSpPr>
          <p:cNvPr id="4" name="Espace réservé du contenu 3">
            <a:extLst>
              <a:ext uri="{FF2B5EF4-FFF2-40B4-BE49-F238E27FC236}">
                <a16:creationId xmlns:a16="http://schemas.microsoft.com/office/drawing/2014/main" id="{CDED30CB-E3DF-B4C5-101E-C508CA7FD8E0}"/>
              </a:ext>
            </a:extLst>
          </p:cNvPr>
          <p:cNvSpPr>
            <a:spLocks noGrp="1"/>
          </p:cNvSpPr>
          <p:nvPr>
            <p:ph idx="1"/>
          </p:nvPr>
        </p:nvSpPr>
        <p:spPr>
          <a:xfrm>
            <a:off x="648934" y="1918447"/>
            <a:ext cx="11139653" cy="3810000"/>
          </a:xfrm>
        </p:spPr>
        <p:txBody>
          <a:bodyPr/>
          <a:lstStyle/>
          <a:p>
            <a:pPr marL="0" indent="0">
              <a:buNone/>
            </a:pPr>
            <a:r>
              <a:rPr lang="fr-FR" dirty="0"/>
              <a:t>Utilisation de la </a:t>
            </a:r>
            <a:r>
              <a:rPr lang="fr-FR" dirty="0" err="1"/>
              <a:t>library</a:t>
            </a:r>
            <a:r>
              <a:rPr lang="fr-FR" dirty="0"/>
              <a:t> de </a:t>
            </a:r>
            <a:r>
              <a:rPr lang="fr-FR" dirty="0" err="1"/>
              <a:t>spacy</a:t>
            </a:r>
            <a:endParaRPr lang="fr-FR" dirty="0"/>
          </a:p>
          <a:p>
            <a:pPr marL="285750" lvl="1" indent="-285750">
              <a:buFont typeface="Arial" panose="020B0604020202020204" pitchFamily="34" charset="0"/>
              <a:buChar char="•"/>
            </a:pPr>
            <a:r>
              <a:rPr lang="fr-FR" dirty="0"/>
              <a:t>Créations de 6722 </a:t>
            </a:r>
            <a:r>
              <a:rPr lang="fr-FR" dirty="0" err="1"/>
              <a:t>tokens</a:t>
            </a:r>
            <a:r>
              <a:rPr lang="fr-FR" dirty="0"/>
              <a:t> </a:t>
            </a:r>
            <a:r>
              <a:rPr lang="fr-FR" dirty="0" err="1"/>
              <a:t>totals</a:t>
            </a:r>
            <a:r>
              <a:rPr lang="fr-FR" dirty="0"/>
              <a:t> à partir des données.</a:t>
            </a:r>
          </a:p>
          <a:p>
            <a:pPr marL="285750" lvl="1" indent="-285750">
              <a:buFont typeface="Arial" panose="020B0604020202020204" pitchFamily="34" charset="0"/>
              <a:buChar char="•"/>
            </a:pPr>
            <a:r>
              <a:rPr lang="fr-FR" dirty="0"/>
              <a:t>6501 </a:t>
            </a:r>
            <a:r>
              <a:rPr lang="fr-FR" dirty="0" err="1"/>
              <a:t>tokens</a:t>
            </a:r>
            <a:r>
              <a:rPr lang="fr-FR" dirty="0"/>
              <a:t> après la suppression des </a:t>
            </a:r>
            <a:r>
              <a:rPr lang="fr-FR" dirty="0" err="1"/>
              <a:t>stopwords</a:t>
            </a:r>
            <a:r>
              <a:rPr lang="fr-FR" dirty="0"/>
              <a:t> et mots trop ou pas assez fréquents</a:t>
            </a:r>
          </a:p>
          <a:p>
            <a:pPr marL="285750" lvl="1" indent="-285750">
              <a:buFont typeface="Arial" panose="020B0604020202020204" pitchFamily="34" charset="0"/>
              <a:buChar char="•"/>
            </a:pPr>
            <a:r>
              <a:rPr lang="fr-FR" dirty="0"/>
              <a:t>6277 </a:t>
            </a:r>
            <a:r>
              <a:rPr lang="fr-FR" dirty="0" err="1"/>
              <a:t>tokens</a:t>
            </a:r>
            <a:r>
              <a:rPr lang="fr-FR" dirty="0"/>
              <a:t> après suppression des </a:t>
            </a:r>
            <a:r>
              <a:rPr lang="fr-FR" dirty="0" err="1"/>
              <a:t>tokens</a:t>
            </a:r>
            <a:r>
              <a:rPr lang="fr-FR" dirty="0"/>
              <a:t> </a:t>
            </a:r>
            <a:r>
              <a:rPr lang="fr-FR" dirty="0" err="1"/>
              <a:t>comp</a:t>
            </a:r>
            <a:r>
              <a:rPr lang="fr-FR" dirty="0"/>
              <a:t>. de moins de 3 caractères</a:t>
            </a:r>
          </a:p>
          <a:p>
            <a:pPr marL="285750" lvl="1" indent="-285750">
              <a:buFont typeface="Arial" panose="020B0604020202020204" pitchFamily="34" charset="0"/>
              <a:buChar char="•"/>
            </a:pPr>
            <a:r>
              <a:rPr lang="fr-FR" dirty="0"/>
              <a:t>4662 </a:t>
            </a:r>
            <a:r>
              <a:rPr lang="fr-FR" dirty="0" err="1"/>
              <a:t>tokens</a:t>
            </a:r>
            <a:r>
              <a:rPr lang="fr-FR" dirty="0"/>
              <a:t> en ne conservant que les mots </a:t>
            </a:r>
            <a:r>
              <a:rPr lang="fr-FR" dirty="0" err="1"/>
              <a:t>comp</a:t>
            </a:r>
            <a:r>
              <a:rPr lang="fr-FR" dirty="0"/>
              <a:t>. Caractères alpha et </a:t>
            </a:r>
            <a:r>
              <a:rPr lang="fr-FR" dirty="0" err="1"/>
              <a:t>isascii</a:t>
            </a:r>
            <a:endParaRPr lang="fr-FR" dirty="0"/>
          </a:p>
          <a:p>
            <a:pPr marL="285750" lvl="1" indent="-285750">
              <a:buFont typeface="Arial" panose="020B0604020202020204" pitchFamily="34" charset="0"/>
              <a:buChar char="•"/>
            </a:pPr>
            <a:r>
              <a:rPr lang="fr-FR" dirty="0"/>
              <a:t>2814 </a:t>
            </a:r>
            <a:r>
              <a:rPr lang="fr-FR" dirty="0" err="1"/>
              <a:t>tokens</a:t>
            </a:r>
            <a:r>
              <a:rPr lang="fr-FR" dirty="0"/>
              <a:t> après la suppression des </a:t>
            </a:r>
            <a:r>
              <a:rPr lang="fr-FR" dirty="0" err="1"/>
              <a:t>tokens</a:t>
            </a:r>
            <a:r>
              <a:rPr lang="fr-FR" dirty="0"/>
              <a:t> qui ne font pas parti du </a:t>
            </a:r>
            <a:r>
              <a:rPr lang="fr-FR" dirty="0" err="1"/>
              <a:t>vocab</a:t>
            </a:r>
            <a:r>
              <a:rPr lang="fr-FR" dirty="0"/>
              <a:t> </a:t>
            </a:r>
            <a:r>
              <a:rPr lang="fr-FR" dirty="0" err="1"/>
              <a:t>english</a:t>
            </a:r>
            <a:endParaRPr lang="fr-FR" dirty="0"/>
          </a:p>
          <a:p>
            <a:pPr marL="285750" lvl="1" indent="-285750">
              <a:buFont typeface="Arial" panose="020B0604020202020204" pitchFamily="34" charset="0"/>
              <a:buChar char="•"/>
            </a:pPr>
            <a:r>
              <a:rPr lang="fr-FR" dirty="0"/>
              <a:t>2690 </a:t>
            </a:r>
            <a:r>
              <a:rPr lang="fr-FR" dirty="0" err="1"/>
              <a:t>tokens</a:t>
            </a:r>
            <a:r>
              <a:rPr lang="fr-FR" dirty="0"/>
              <a:t> uniques après application de lemmatisation</a:t>
            </a:r>
          </a:p>
          <a:p>
            <a:pPr marL="0" indent="0" algn="r">
              <a:buNone/>
            </a:pPr>
            <a:r>
              <a:rPr lang="fr-FR" i="1" dirty="0"/>
              <a:t>Vocabulaire : 2690 dimensions</a:t>
            </a:r>
          </a:p>
          <a:p>
            <a:endParaRPr lang="fr-FR" dirty="0"/>
          </a:p>
        </p:txBody>
      </p:sp>
      <p:sp>
        <p:nvSpPr>
          <p:cNvPr id="9" name="Espace réservé du pied de page 8">
            <a:extLst>
              <a:ext uri="{FF2B5EF4-FFF2-40B4-BE49-F238E27FC236}">
                <a16:creationId xmlns:a16="http://schemas.microsoft.com/office/drawing/2014/main" id="{A8A71CD7-5582-E865-5043-B6AA365B0085}"/>
              </a:ext>
            </a:extLst>
          </p:cNvPr>
          <p:cNvSpPr>
            <a:spLocks noGrp="1"/>
          </p:cNvSpPr>
          <p:nvPr>
            <p:ph type="ftr" sz="quarter" idx="11"/>
          </p:nvPr>
        </p:nvSpPr>
        <p:spPr/>
        <p:txBody>
          <a:bodyPr/>
          <a:lstStyle/>
          <a:p>
            <a:pPr rtl="0"/>
            <a:r>
              <a:rPr lang="fr-FR"/>
              <a:t>Etude de faisabilité d'un moteur de classification</a:t>
            </a:r>
            <a:endParaRPr lang="fr-FR" dirty="0">
              <a:solidFill>
                <a:schemeClr val="bg1"/>
              </a:solidFill>
            </a:endParaRPr>
          </a:p>
        </p:txBody>
      </p:sp>
      <p:sp>
        <p:nvSpPr>
          <p:cNvPr id="10" name="Espace réservé de la date 9">
            <a:extLst>
              <a:ext uri="{FF2B5EF4-FFF2-40B4-BE49-F238E27FC236}">
                <a16:creationId xmlns:a16="http://schemas.microsoft.com/office/drawing/2014/main" id="{922BBA11-6991-9C7B-FCCB-348ECC324ED8}"/>
              </a:ext>
            </a:extLst>
          </p:cNvPr>
          <p:cNvSpPr>
            <a:spLocks noGrp="1"/>
          </p:cNvSpPr>
          <p:nvPr>
            <p:ph type="dt" sz="half" idx="10"/>
          </p:nvPr>
        </p:nvSpPr>
        <p:spPr/>
        <p:txBody>
          <a:bodyPr/>
          <a:lstStyle/>
          <a:p>
            <a:pPr rtl="0"/>
            <a:r>
              <a:rPr lang="fr-FR"/>
              <a:t>05/05/2023</a:t>
            </a:r>
            <a:endParaRPr lang="fr-FR" dirty="0"/>
          </a:p>
        </p:txBody>
      </p:sp>
      <p:sp>
        <p:nvSpPr>
          <p:cNvPr id="11" name="Espace réservé du numéro de diapositive 10">
            <a:extLst>
              <a:ext uri="{FF2B5EF4-FFF2-40B4-BE49-F238E27FC236}">
                <a16:creationId xmlns:a16="http://schemas.microsoft.com/office/drawing/2014/main" id="{28881BF4-BB61-4972-D653-836C6AC807A9}"/>
              </a:ext>
            </a:extLst>
          </p:cNvPr>
          <p:cNvSpPr>
            <a:spLocks noGrp="1"/>
          </p:cNvSpPr>
          <p:nvPr>
            <p:ph type="sldNum" sz="quarter" idx="12"/>
          </p:nvPr>
        </p:nvSpPr>
        <p:spPr/>
        <p:txBody>
          <a:bodyPr/>
          <a:lstStyle/>
          <a:p>
            <a:pPr rtl="0"/>
            <a:fld id="{FAEF9944-A4F6-4C59-AEBD-678D6480B8EA}" type="slidenum">
              <a:rPr lang="fr-FR" smtClean="0"/>
              <a:t>8</a:t>
            </a:fld>
            <a:endParaRPr lang="fr-FR" dirty="0"/>
          </a:p>
        </p:txBody>
      </p:sp>
      <p:sp>
        <p:nvSpPr>
          <p:cNvPr id="12" name="ZoneTexte 11">
            <a:extLst>
              <a:ext uri="{FF2B5EF4-FFF2-40B4-BE49-F238E27FC236}">
                <a16:creationId xmlns:a16="http://schemas.microsoft.com/office/drawing/2014/main" id="{4C31EC60-F0EF-8B02-A4E4-DB51B0D384E8}"/>
              </a:ext>
            </a:extLst>
          </p:cNvPr>
          <p:cNvSpPr txBox="1"/>
          <p:nvPr/>
        </p:nvSpPr>
        <p:spPr>
          <a:xfrm>
            <a:off x="778932" y="1473200"/>
            <a:ext cx="4594687" cy="369332"/>
          </a:xfrm>
          <a:prstGeom prst="rect">
            <a:avLst/>
          </a:prstGeom>
          <a:noFill/>
        </p:spPr>
        <p:txBody>
          <a:bodyPr wrap="square" rtlCol="0">
            <a:spAutoFit/>
          </a:bodyPr>
          <a:lstStyle/>
          <a:p>
            <a:r>
              <a:rPr lang="fr-FR" sz="1800" dirty="0"/>
              <a:t>Pré-traitement via module </a:t>
            </a:r>
            <a:r>
              <a:rPr lang="fr-FR" sz="1800" dirty="0" err="1"/>
              <a:t>spacy</a:t>
            </a:r>
            <a:endParaRPr lang="fr-FR" dirty="0"/>
          </a:p>
        </p:txBody>
      </p:sp>
    </p:spTree>
    <p:extLst>
      <p:ext uri="{BB962C8B-B14F-4D97-AF65-F5344CB8AC3E}">
        <p14:creationId xmlns:p14="http://schemas.microsoft.com/office/powerpoint/2010/main" val="217734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AF3EF-0B2B-D01F-9D34-AFC2754A687D}"/>
              </a:ext>
            </a:extLst>
          </p:cNvPr>
          <p:cNvSpPr>
            <a:spLocks noGrp="1"/>
          </p:cNvSpPr>
          <p:nvPr>
            <p:ph type="title"/>
          </p:nvPr>
        </p:nvSpPr>
        <p:spPr/>
        <p:txBody>
          <a:bodyPr>
            <a:normAutofit/>
          </a:bodyPr>
          <a:lstStyle/>
          <a:p>
            <a:r>
              <a:rPr lang="fr-FR" sz="3600" b="1" dirty="0"/>
              <a:t>A. Traitement des données textuelles</a:t>
            </a:r>
            <a:endParaRPr lang="fr-FR" dirty="0"/>
          </a:p>
        </p:txBody>
      </p:sp>
      <p:sp>
        <p:nvSpPr>
          <p:cNvPr id="3" name="Espace réservé du pied de page 2">
            <a:extLst>
              <a:ext uri="{FF2B5EF4-FFF2-40B4-BE49-F238E27FC236}">
                <a16:creationId xmlns:a16="http://schemas.microsoft.com/office/drawing/2014/main" id="{EE06C8D3-1F71-5CC6-EFCD-67A39C977968}"/>
              </a:ext>
            </a:extLst>
          </p:cNvPr>
          <p:cNvSpPr>
            <a:spLocks noGrp="1"/>
          </p:cNvSpPr>
          <p:nvPr>
            <p:ph type="ftr" sz="quarter" idx="11"/>
          </p:nvPr>
        </p:nvSpPr>
        <p:spPr/>
        <p:txBody>
          <a:bodyPr/>
          <a:lstStyle/>
          <a:p>
            <a:pPr rtl="0"/>
            <a:r>
              <a:rPr lang="fr-FR"/>
              <a:t>Etude de faisabilité d'un moteur de classification</a:t>
            </a:r>
          </a:p>
        </p:txBody>
      </p:sp>
      <p:sp>
        <p:nvSpPr>
          <p:cNvPr id="4" name="Espace réservé de la date 3">
            <a:extLst>
              <a:ext uri="{FF2B5EF4-FFF2-40B4-BE49-F238E27FC236}">
                <a16:creationId xmlns:a16="http://schemas.microsoft.com/office/drawing/2014/main" id="{E72F2541-26F1-42FF-58F0-C6D336312415}"/>
              </a:ext>
            </a:extLst>
          </p:cNvPr>
          <p:cNvSpPr>
            <a:spLocks noGrp="1"/>
          </p:cNvSpPr>
          <p:nvPr>
            <p:ph type="dt" sz="half" idx="10"/>
          </p:nvPr>
        </p:nvSpPr>
        <p:spPr/>
        <p:txBody>
          <a:bodyPr/>
          <a:lstStyle/>
          <a:p>
            <a:pPr rtl="0"/>
            <a:r>
              <a:rPr lang="fr-FR"/>
              <a:t>05/05/2023</a:t>
            </a:r>
            <a:endParaRPr lang="fr-FR" dirty="0"/>
          </a:p>
        </p:txBody>
      </p:sp>
      <p:sp>
        <p:nvSpPr>
          <p:cNvPr id="5" name="Espace réservé du numéro de diapositive 4">
            <a:extLst>
              <a:ext uri="{FF2B5EF4-FFF2-40B4-BE49-F238E27FC236}">
                <a16:creationId xmlns:a16="http://schemas.microsoft.com/office/drawing/2014/main" id="{12F96331-2F79-0273-6738-EB705AE8A2AF}"/>
              </a:ext>
            </a:extLst>
          </p:cNvPr>
          <p:cNvSpPr>
            <a:spLocks noGrp="1"/>
          </p:cNvSpPr>
          <p:nvPr>
            <p:ph type="sldNum" sz="quarter" idx="12"/>
          </p:nvPr>
        </p:nvSpPr>
        <p:spPr/>
        <p:txBody>
          <a:bodyPr/>
          <a:lstStyle/>
          <a:p>
            <a:pPr rtl="0"/>
            <a:fld id="{FAEF9944-A4F6-4C59-AEBD-678D6480B8EA}" type="slidenum">
              <a:rPr lang="fr-FR" smtClean="0"/>
              <a:t>9</a:t>
            </a:fld>
            <a:endParaRPr lang="fr-FR" dirty="0"/>
          </a:p>
        </p:txBody>
      </p:sp>
      <p:pic>
        <p:nvPicPr>
          <p:cNvPr id="9" name="Image 8">
            <a:extLst>
              <a:ext uri="{FF2B5EF4-FFF2-40B4-BE49-F238E27FC236}">
                <a16:creationId xmlns:a16="http://schemas.microsoft.com/office/drawing/2014/main" id="{347A7297-A5FF-03C4-6A36-DAC1E681DB6E}"/>
              </a:ext>
            </a:extLst>
          </p:cNvPr>
          <p:cNvPicPr>
            <a:picLocks noChangeAspect="1"/>
          </p:cNvPicPr>
          <p:nvPr/>
        </p:nvPicPr>
        <p:blipFill>
          <a:blip r:embed="rId3"/>
          <a:stretch>
            <a:fillRect/>
          </a:stretch>
        </p:blipFill>
        <p:spPr>
          <a:xfrm>
            <a:off x="5100077" y="3173193"/>
            <a:ext cx="2700605" cy="1541958"/>
          </a:xfrm>
          <a:prstGeom prst="rect">
            <a:avLst/>
          </a:prstGeom>
        </p:spPr>
      </p:pic>
      <p:pic>
        <p:nvPicPr>
          <p:cNvPr id="11" name="Image 10">
            <a:extLst>
              <a:ext uri="{FF2B5EF4-FFF2-40B4-BE49-F238E27FC236}">
                <a16:creationId xmlns:a16="http://schemas.microsoft.com/office/drawing/2014/main" id="{9D217A3B-4BF4-98F6-20EF-C2249AE69213}"/>
              </a:ext>
            </a:extLst>
          </p:cNvPr>
          <p:cNvPicPr>
            <a:picLocks noChangeAspect="1"/>
          </p:cNvPicPr>
          <p:nvPr/>
        </p:nvPicPr>
        <p:blipFill>
          <a:blip r:embed="rId4"/>
          <a:stretch>
            <a:fillRect/>
          </a:stretch>
        </p:blipFill>
        <p:spPr>
          <a:xfrm>
            <a:off x="8460663" y="3188435"/>
            <a:ext cx="2622200" cy="1533246"/>
          </a:xfrm>
          <a:prstGeom prst="rect">
            <a:avLst/>
          </a:prstGeom>
        </p:spPr>
      </p:pic>
      <p:pic>
        <p:nvPicPr>
          <p:cNvPr id="13" name="Image 12">
            <a:extLst>
              <a:ext uri="{FF2B5EF4-FFF2-40B4-BE49-F238E27FC236}">
                <a16:creationId xmlns:a16="http://schemas.microsoft.com/office/drawing/2014/main" id="{D127E75D-0329-5FDC-8E44-5550385A4C86}"/>
              </a:ext>
            </a:extLst>
          </p:cNvPr>
          <p:cNvPicPr>
            <a:picLocks noChangeAspect="1"/>
          </p:cNvPicPr>
          <p:nvPr/>
        </p:nvPicPr>
        <p:blipFill>
          <a:blip r:embed="rId5"/>
          <a:stretch>
            <a:fillRect/>
          </a:stretch>
        </p:blipFill>
        <p:spPr>
          <a:xfrm>
            <a:off x="1400464" y="4784196"/>
            <a:ext cx="2581209" cy="1509923"/>
          </a:xfrm>
          <a:prstGeom prst="rect">
            <a:avLst/>
          </a:prstGeom>
        </p:spPr>
      </p:pic>
      <p:pic>
        <p:nvPicPr>
          <p:cNvPr id="15" name="Image 14">
            <a:extLst>
              <a:ext uri="{FF2B5EF4-FFF2-40B4-BE49-F238E27FC236}">
                <a16:creationId xmlns:a16="http://schemas.microsoft.com/office/drawing/2014/main" id="{B8677E2D-7CE8-096F-8821-1740983A157C}"/>
              </a:ext>
            </a:extLst>
          </p:cNvPr>
          <p:cNvPicPr>
            <a:picLocks noChangeAspect="1"/>
          </p:cNvPicPr>
          <p:nvPr/>
        </p:nvPicPr>
        <p:blipFill>
          <a:blip r:embed="rId6"/>
          <a:stretch>
            <a:fillRect/>
          </a:stretch>
        </p:blipFill>
        <p:spPr>
          <a:xfrm>
            <a:off x="4097231" y="4783587"/>
            <a:ext cx="2598079" cy="1476182"/>
          </a:xfrm>
          <a:prstGeom prst="rect">
            <a:avLst/>
          </a:prstGeom>
        </p:spPr>
      </p:pic>
      <p:pic>
        <p:nvPicPr>
          <p:cNvPr id="19" name="Image 18">
            <a:extLst>
              <a:ext uri="{FF2B5EF4-FFF2-40B4-BE49-F238E27FC236}">
                <a16:creationId xmlns:a16="http://schemas.microsoft.com/office/drawing/2014/main" id="{1A825CDA-0CC7-89E8-81DE-FF74EC7BCBD8}"/>
              </a:ext>
            </a:extLst>
          </p:cNvPr>
          <p:cNvPicPr>
            <a:picLocks noChangeAspect="1"/>
          </p:cNvPicPr>
          <p:nvPr/>
        </p:nvPicPr>
        <p:blipFill>
          <a:blip r:embed="rId7"/>
          <a:stretch>
            <a:fillRect/>
          </a:stretch>
        </p:blipFill>
        <p:spPr>
          <a:xfrm>
            <a:off x="9602356" y="4802452"/>
            <a:ext cx="2589644" cy="1476182"/>
          </a:xfrm>
          <a:prstGeom prst="rect">
            <a:avLst/>
          </a:prstGeom>
        </p:spPr>
      </p:pic>
      <p:pic>
        <p:nvPicPr>
          <p:cNvPr id="6" name="Picture 2">
            <a:extLst>
              <a:ext uri="{FF2B5EF4-FFF2-40B4-BE49-F238E27FC236}">
                <a16:creationId xmlns:a16="http://schemas.microsoft.com/office/drawing/2014/main" id="{44AA6D08-B739-A414-98B8-B30915C841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 t="-383" r="-217" b="85359"/>
          <a:stretch/>
        </p:blipFill>
        <p:spPr bwMode="auto">
          <a:xfrm>
            <a:off x="1692365" y="3118522"/>
            <a:ext cx="2747731" cy="16512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36E45E2-405C-BB27-3117-1B32006DA06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1345" b="13631"/>
          <a:stretch/>
        </p:blipFill>
        <p:spPr bwMode="auto">
          <a:xfrm>
            <a:off x="6888719" y="4802757"/>
            <a:ext cx="2512482" cy="1509922"/>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047569D3-D1E5-D64E-038A-2283D160A35D}"/>
              </a:ext>
            </a:extLst>
          </p:cNvPr>
          <p:cNvSpPr/>
          <p:nvPr/>
        </p:nvSpPr>
        <p:spPr>
          <a:xfrm>
            <a:off x="5382707" y="3477310"/>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8C99FF2-F019-A0DB-A744-8BC0E9D4B658}"/>
              </a:ext>
            </a:extLst>
          </p:cNvPr>
          <p:cNvSpPr/>
          <p:nvPr/>
        </p:nvSpPr>
        <p:spPr>
          <a:xfrm>
            <a:off x="5324964" y="4014423"/>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031D99C-3D74-42C8-F8FD-8AF2EB54F09A}"/>
              </a:ext>
            </a:extLst>
          </p:cNvPr>
          <p:cNvSpPr/>
          <p:nvPr/>
        </p:nvSpPr>
        <p:spPr>
          <a:xfrm>
            <a:off x="9345532" y="3710306"/>
            <a:ext cx="1022414" cy="424631"/>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014A785B-6DB8-3C69-1227-AE96FB592760}"/>
              </a:ext>
            </a:extLst>
          </p:cNvPr>
          <p:cNvSpPr/>
          <p:nvPr/>
        </p:nvSpPr>
        <p:spPr>
          <a:xfrm>
            <a:off x="10243316" y="3380389"/>
            <a:ext cx="767315" cy="30495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C61A669-5F9D-B56F-209C-44AB2CD0C670}"/>
              </a:ext>
            </a:extLst>
          </p:cNvPr>
          <p:cNvSpPr/>
          <p:nvPr/>
        </p:nvSpPr>
        <p:spPr>
          <a:xfrm>
            <a:off x="8891540" y="3325437"/>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00BC68C3-343D-5533-5992-9AF25394FBC2}"/>
              </a:ext>
            </a:extLst>
          </p:cNvPr>
          <p:cNvSpPr/>
          <p:nvPr/>
        </p:nvSpPr>
        <p:spPr>
          <a:xfrm>
            <a:off x="9771763" y="4937342"/>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0A5711DA-DA5A-53AE-76F3-D751664031F6}"/>
              </a:ext>
            </a:extLst>
          </p:cNvPr>
          <p:cNvSpPr/>
          <p:nvPr/>
        </p:nvSpPr>
        <p:spPr>
          <a:xfrm>
            <a:off x="4295694" y="4979092"/>
            <a:ext cx="1125415" cy="46599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62D30667-96F6-F3A3-2E97-C8667F54DFDC}"/>
              </a:ext>
            </a:extLst>
          </p:cNvPr>
          <p:cNvSpPr/>
          <p:nvPr/>
        </p:nvSpPr>
        <p:spPr>
          <a:xfrm>
            <a:off x="1534536" y="5975433"/>
            <a:ext cx="598249" cy="28433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CB92DD33-45B1-627F-D9A9-2543E5EDF472}"/>
              </a:ext>
            </a:extLst>
          </p:cNvPr>
          <p:cNvSpPr/>
          <p:nvPr/>
        </p:nvSpPr>
        <p:spPr>
          <a:xfrm>
            <a:off x="2802409" y="5258406"/>
            <a:ext cx="894872" cy="37335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2" name="Ellipse 21">
            <a:extLst>
              <a:ext uri="{FF2B5EF4-FFF2-40B4-BE49-F238E27FC236}">
                <a16:creationId xmlns:a16="http://schemas.microsoft.com/office/drawing/2014/main" id="{B637CA84-4997-C337-38FF-566CD15A1F58}"/>
              </a:ext>
            </a:extLst>
          </p:cNvPr>
          <p:cNvSpPr/>
          <p:nvPr/>
        </p:nvSpPr>
        <p:spPr>
          <a:xfrm>
            <a:off x="8593619" y="5619144"/>
            <a:ext cx="605440" cy="188299"/>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3" name="Ellipse 22">
            <a:extLst>
              <a:ext uri="{FF2B5EF4-FFF2-40B4-BE49-F238E27FC236}">
                <a16:creationId xmlns:a16="http://schemas.microsoft.com/office/drawing/2014/main" id="{AF6E7377-5241-BE9F-1791-2C27B03C2C43}"/>
              </a:ext>
            </a:extLst>
          </p:cNvPr>
          <p:cNvSpPr/>
          <p:nvPr/>
        </p:nvSpPr>
        <p:spPr>
          <a:xfrm>
            <a:off x="3531827" y="4331739"/>
            <a:ext cx="527002" cy="12029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4" name="Ellipse 23">
            <a:extLst>
              <a:ext uri="{FF2B5EF4-FFF2-40B4-BE49-F238E27FC236}">
                <a16:creationId xmlns:a16="http://schemas.microsoft.com/office/drawing/2014/main" id="{55136F7F-F395-4258-1B54-4692EE40ACF8}"/>
              </a:ext>
            </a:extLst>
          </p:cNvPr>
          <p:cNvSpPr/>
          <p:nvPr/>
        </p:nvSpPr>
        <p:spPr>
          <a:xfrm>
            <a:off x="3563145" y="3558433"/>
            <a:ext cx="527002" cy="12029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E41D9153-EFFC-D748-81C5-09DA2D04BE87}"/>
              </a:ext>
            </a:extLst>
          </p:cNvPr>
          <p:cNvSpPr txBox="1"/>
          <p:nvPr/>
        </p:nvSpPr>
        <p:spPr>
          <a:xfrm>
            <a:off x="1400464" y="2529235"/>
            <a:ext cx="6094428" cy="369332"/>
          </a:xfrm>
          <a:prstGeom prst="rect">
            <a:avLst/>
          </a:prstGeom>
          <a:noFill/>
        </p:spPr>
        <p:txBody>
          <a:bodyPr wrap="square">
            <a:spAutoFit/>
          </a:bodyPr>
          <a:lstStyle/>
          <a:p>
            <a:r>
              <a:rPr lang="fr-FR" sz="1800" b="1" dirty="0"/>
              <a:t>Analyse de la fréquence des mots (</a:t>
            </a:r>
            <a:r>
              <a:rPr lang="fr-FR" sz="1800" b="1" dirty="0" err="1"/>
              <a:t>WordCloud</a:t>
            </a:r>
            <a:r>
              <a:rPr lang="fr-FR" sz="1800" b="1" dirty="0"/>
              <a:t>)</a:t>
            </a:r>
            <a:endParaRPr lang="fr-FR" dirty="0"/>
          </a:p>
        </p:txBody>
      </p:sp>
    </p:spTree>
    <p:extLst>
      <p:ext uri="{BB962C8B-B14F-4D97-AF65-F5344CB8AC3E}">
        <p14:creationId xmlns:p14="http://schemas.microsoft.com/office/powerpoint/2010/main" val="4106718000"/>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95.tgt.Office_50301275_TF56000440_Win32_OJ112196103.potx" id="{4796A359-FB5B-4C5E-91A3-A2C92C719085}" vid="{1C6B6B8A-179D-459F-A294-18C6639714D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F9B764-6365-43A2-B92A-B9C4DD6E9B2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00F1594-3EA9-4B35-B72A-00D8B89F015B}">
  <ds:schemaRefs>
    <ds:schemaRef ds:uri="http://schemas.microsoft.com/sharepoint/v3/contenttype/forms"/>
  </ds:schemaRefs>
</ds:datastoreItem>
</file>

<file path=customXml/itemProps3.xml><?xml version="1.0" encoding="utf-8"?>
<ds:datastoreItem xmlns:ds="http://schemas.openxmlformats.org/officeDocument/2006/customXml" ds:itemID="{99F8CEDD-DC61-403E-AD0F-EF7523F62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Conception Shoji</Template>
  <TotalTime>16680</TotalTime>
  <Words>5112</Words>
  <Application>Microsoft Office PowerPoint</Application>
  <PresentationFormat>Grand écran</PresentationFormat>
  <Paragraphs>629</Paragraphs>
  <Slides>40</Slides>
  <Notes>14</Notes>
  <HiddenSlides>0</HiddenSlides>
  <MMClips>0</MMClips>
  <ScaleCrop>false</ScaleCrop>
  <HeadingPairs>
    <vt:vector size="6" baseType="variant">
      <vt:variant>
        <vt:lpstr>Polices utilisées</vt:lpstr>
      </vt:variant>
      <vt:variant>
        <vt:i4>13</vt:i4>
      </vt:variant>
      <vt:variant>
        <vt:lpstr>Thème</vt:lpstr>
      </vt:variant>
      <vt:variant>
        <vt:i4>2</vt:i4>
      </vt:variant>
      <vt:variant>
        <vt:lpstr>Titres des diapositives</vt:lpstr>
      </vt:variant>
      <vt:variant>
        <vt:i4>40</vt:i4>
      </vt:variant>
    </vt:vector>
  </HeadingPairs>
  <TitlesOfParts>
    <vt:vector size="55" baseType="lpstr">
      <vt:lpstr>Meiryo</vt:lpstr>
      <vt:lpstr>-apple-system</vt:lpstr>
      <vt:lpstr>Arial</vt:lpstr>
      <vt:lpstr>Calibri</vt:lpstr>
      <vt:lpstr>Calibri Light</vt:lpstr>
      <vt:lpstr>Cambria Math</vt:lpstr>
      <vt:lpstr>Corbel</vt:lpstr>
      <vt:lpstr>Inter</vt:lpstr>
      <vt:lpstr>Lato</vt:lpstr>
      <vt:lpstr>Lora</vt:lpstr>
      <vt:lpstr>Meiryo (Corps)</vt:lpstr>
      <vt:lpstr>Söhne</vt:lpstr>
      <vt:lpstr>Wingdings</vt:lpstr>
      <vt:lpstr>ShojiVTI</vt:lpstr>
      <vt:lpstr>Thème Office</vt:lpstr>
      <vt:lpstr>Étude de la faisabilité d'un moteur de classification des articles</vt:lpstr>
      <vt:lpstr>Introduction</vt:lpstr>
      <vt:lpstr>Sommaire</vt:lpstr>
      <vt:lpstr>Ordre du jour 1</vt:lpstr>
      <vt:lpstr>Présentation des données (1050 articles)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A. Traitement des données textuelles</vt:lpstr>
      <vt:lpstr>B. Traitement des données visuelles</vt:lpstr>
      <vt:lpstr>B. Traitement des données visuelles</vt:lpstr>
      <vt:lpstr>B. Traitement des données visuelles</vt:lpstr>
      <vt:lpstr>Ordre du jour 2</vt:lpstr>
      <vt:lpstr>A. Classification supervisée des images</vt:lpstr>
      <vt:lpstr>Graphique</vt:lpstr>
      <vt:lpstr>A. Classification supervisée des images</vt:lpstr>
      <vt:lpstr>B.Application Programming Interface</vt:lpstr>
      <vt:lpstr>B. Application Programming Interface</vt:lpstr>
      <vt:lpstr>Synthèse</vt:lpstr>
      <vt:lpstr>MERCI</vt:lpstr>
      <vt:lpstr>LA MEILLEURE MANIÈRE DE COMMENCER, C’EST D’ARRÊTER DE PARLER ET DE S’Y METTRE.</vt:lpstr>
      <vt:lpstr>ANNEXE : TF-Idf </vt:lpstr>
      <vt:lpstr>ANNEXE : Word2Vec</vt:lpstr>
      <vt:lpstr>ANNEXE : GloVe (Global-Vector)</vt:lpstr>
      <vt:lpstr>ANNEXE : FastText </vt:lpstr>
      <vt:lpstr>ANNEXE : BERT et dérivés </vt:lpstr>
      <vt:lpstr>ANNEXE : Universal Sentence Encoder </vt:lpstr>
      <vt:lpstr>ANNEXE : Universal Sentence Encoder </vt:lpstr>
      <vt:lpstr>ANNEXE : Universal Sentence Encoder </vt:lpstr>
      <vt:lpstr>ANNEXE : Latent Dirichlet Allocation</vt:lpstr>
      <vt:lpstr>ANNEXE : Adjusted Rand Index</vt:lpstr>
      <vt:lpstr>ANNEXE : T-SNE</vt:lpstr>
      <vt:lpstr>ANNEXE : VGG16</vt:lpstr>
      <vt:lpstr>ANNEXE : DETECTEUR SIFT</vt:lpstr>
      <vt:lpstr>ANNEXE : DETECTEUR SIFT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de la faisabilité d'un moteur de classification des articles</dc:title>
  <dc:creator>kevin ELEORE</dc:creator>
  <cp:lastModifiedBy>kevin ELEORE</cp:lastModifiedBy>
  <cp:revision>81</cp:revision>
  <dcterms:created xsi:type="dcterms:W3CDTF">2023-04-11T19:04:03Z</dcterms:created>
  <dcterms:modified xsi:type="dcterms:W3CDTF">2023-05-05T10:52:54Z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